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9" r:id="rId2"/>
    <p:sldId id="285" r:id="rId3"/>
    <p:sldId id="264" r:id="rId4"/>
    <p:sldId id="261" r:id="rId5"/>
    <p:sldId id="266" r:id="rId6"/>
    <p:sldId id="350" r:id="rId7"/>
    <p:sldId id="291" r:id="rId8"/>
    <p:sldId id="292" r:id="rId9"/>
    <p:sldId id="293" r:id="rId10"/>
    <p:sldId id="294" r:id="rId11"/>
    <p:sldId id="296" r:id="rId12"/>
    <p:sldId id="298" r:id="rId13"/>
    <p:sldId id="299" r:id="rId14"/>
    <p:sldId id="300" r:id="rId15"/>
    <p:sldId id="301" r:id="rId16"/>
    <p:sldId id="302" r:id="rId17"/>
    <p:sldId id="304" r:id="rId18"/>
    <p:sldId id="305" r:id="rId19"/>
    <p:sldId id="308" r:id="rId20"/>
    <p:sldId id="306" r:id="rId21"/>
    <p:sldId id="309" r:id="rId22"/>
    <p:sldId id="310" r:id="rId23"/>
    <p:sldId id="351" r:id="rId24"/>
    <p:sldId id="288" r:id="rId25"/>
    <p:sldId id="286" r:id="rId26"/>
    <p:sldId id="312" r:id="rId27"/>
    <p:sldId id="313" r:id="rId28"/>
    <p:sldId id="314" r:id="rId29"/>
    <p:sldId id="315" r:id="rId30"/>
    <p:sldId id="283" r:id="rId31"/>
    <p:sldId id="317" r:id="rId32"/>
    <p:sldId id="318" r:id="rId33"/>
    <p:sldId id="319" r:id="rId34"/>
    <p:sldId id="320" r:id="rId35"/>
    <p:sldId id="325" r:id="rId36"/>
    <p:sldId id="321" r:id="rId37"/>
    <p:sldId id="322" r:id="rId38"/>
    <p:sldId id="324" r:id="rId39"/>
    <p:sldId id="326" r:id="rId40"/>
    <p:sldId id="327" r:id="rId41"/>
    <p:sldId id="328" r:id="rId42"/>
    <p:sldId id="329" r:id="rId43"/>
    <p:sldId id="330" r:id="rId44"/>
    <p:sldId id="289" r:id="rId45"/>
    <p:sldId id="341" r:id="rId46"/>
    <p:sldId id="342" r:id="rId47"/>
    <p:sldId id="343" r:id="rId48"/>
    <p:sldId id="344" r:id="rId49"/>
    <p:sldId id="345" r:id="rId50"/>
    <p:sldId id="346" r:id="rId51"/>
    <p:sldId id="348" r:id="rId52"/>
    <p:sldId id="349" r:id="rId53"/>
    <p:sldId id="323" r:id="rId54"/>
    <p:sldId id="336" r:id="rId55"/>
    <p:sldId id="331" r:id="rId56"/>
    <p:sldId id="338" r:id="rId57"/>
    <p:sldId id="332" r:id="rId58"/>
    <p:sldId id="334" r:id="rId59"/>
    <p:sldId id="335" r:id="rId60"/>
    <p:sldId id="333" r:id="rId61"/>
    <p:sldId id="339" r:id="rId62"/>
    <p:sldId id="355" r:id="rId63"/>
    <p:sldId id="353" r:id="rId64"/>
    <p:sldId id="354"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orient="horz" pos="912" userDrawn="1">
          <p15:clr>
            <a:srgbClr val="A4A3A4"/>
          </p15:clr>
        </p15:guide>
        <p15:guide id="4" pos="336" userDrawn="1">
          <p15:clr>
            <a:srgbClr val="A4A3A4"/>
          </p15:clr>
        </p15:guide>
        <p15:guide id="5" pos="4128" userDrawn="1">
          <p15:clr>
            <a:srgbClr val="A4A3A4"/>
          </p15:clr>
        </p15:guide>
        <p15:guide id="6" orient="horz" pos="3792" userDrawn="1">
          <p15:clr>
            <a:srgbClr val="A4A3A4"/>
          </p15:clr>
        </p15:guide>
        <p15:guide id="7" orient="horz" pos="20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00"/>
    <a:srgbClr val="040404"/>
    <a:srgbClr val="F9AD6F"/>
    <a:srgbClr val="0B68A9"/>
    <a:srgbClr val="373737"/>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ללא סגנון, ללא רשת">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4" autoAdjust="0"/>
    <p:restoredTop sz="47771" autoAdjust="0"/>
  </p:normalViewPr>
  <p:slideViewPr>
    <p:cSldViewPr>
      <p:cViewPr varScale="1">
        <p:scale>
          <a:sx n="54" d="100"/>
          <a:sy n="54" d="100"/>
        </p:scale>
        <p:origin x="-3354" y="-84"/>
      </p:cViewPr>
      <p:guideLst>
        <p:guide orient="horz" pos="2160"/>
        <p:guide orient="horz" pos="912"/>
        <p:guide orient="horz" pos="3792"/>
        <p:guide orient="horz" pos="2064"/>
        <p:guide pos="2880"/>
        <p:guide pos="336"/>
        <p:guide pos="41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FCDB81-86E6-4A65-ACB4-715DDAE90287}" type="datetimeFigureOut">
              <a:rPr lang="en-US" smtClean="0"/>
              <a:pPr/>
              <a:t>12/19/2014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87A647-D813-4B9D-814E-1D38627A296C}" type="slidenum">
              <a:rPr lang="en-US" smtClean="0"/>
              <a:pPr/>
              <a:t>‹#›</a:t>
            </a:fld>
            <a:endParaRPr lang="en-US" dirty="0"/>
          </a:p>
        </p:txBody>
      </p:sp>
    </p:spTree>
    <p:extLst>
      <p:ext uri="{BB962C8B-B14F-4D97-AF65-F5344CB8AC3E}">
        <p14:creationId xmlns:p14="http://schemas.microsoft.com/office/powerpoint/2010/main" val="36979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smtClean="0"/>
              <a:t>Instructor</a:t>
            </a:r>
            <a:r>
              <a:rPr lang="en-US" b="1" baseline="0" dirty="0" smtClean="0"/>
              <a:t> guidelines:</a:t>
            </a:r>
          </a:p>
          <a:p>
            <a:pPr marL="0" indent="0">
              <a:buFont typeface="Arial" panose="020B0604020202020204" pitchFamily="34" charset="0"/>
              <a:buNone/>
            </a:pPr>
            <a:endParaRPr lang="en-US" b="1" baseline="0" dirty="0" smtClean="0"/>
          </a:p>
          <a:p>
            <a:pPr marL="0" indent="0">
              <a:buFont typeface="Arial" panose="020B0604020202020204" pitchFamily="34" charset="0"/>
              <a:buNone/>
            </a:pPr>
            <a:r>
              <a:rPr lang="en-US" b="1" baseline="0" dirty="0" smtClean="0"/>
              <a:t>Goals:</a:t>
            </a:r>
          </a:p>
          <a:p>
            <a:pPr marL="171450" indent="-171450">
              <a:buFont typeface="Arial" panose="020B0604020202020204" pitchFamily="34" charset="0"/>
              <a:buChar char="•"/>
            </a:pPr>
            <a:r>
              <a:rPr lang="en-US" dirty="0" smtClean="0"/>
              <a:t>Learn what does nesting</a:t>
            </a:r>
            <a:r>
              <a:rPr lang="en-US" baseline="0" dirty="0" smtClean="0"/>
              <a:t> means</a:t>
            </a:r>
            <a:endParaRPr lang="en-US" dirty="0" smtClean="0"/>
          </a:p>
          <a:p>
            <a:pPr marL="171450" indent="-171450">
              <a:buFont typeface="Arial" panose="020B0604020202020204" pitchFamily="34" charset="0"/>
              <a:buChar char="•"/>
            </a:pPr>
            <a:r>
              <a:rPr lang="en-US" dirty="0" smtClean="0"/>
              <a:t>Review</a:t>
            </a:r>
            <a:r>
              <a:rPr lang="en-US" baseline="0" dirty="0" smtClean="0"/>
              <a:t> </a:t>
            </a:r>
            <a:r>
              <a:rPr lang="en-US" dirty="0" smtClean="0"/>
              <a:t>nesting for 3D printing. Topics include why (advantages), considerations</a:t>
            </a:r>
            <a:r>
              <a:rPr lang="en-US" baseline="0" dirty="0" smtClean="0"/>
              <a:t> and how to nest in Stratasys’ Insight and Objet Studio software programs.</a:t>
            </a:r>
          </a:p>
          <a:p>
            <a:pPr marL="171450" indent="-171450">
              <a:buFont typeface="Arial" panose="020B0604020202020204" pitchFamily="34" charset="0"/>
              <a:buChar char="•"/>
            </a:pPr>
            <a:r>
              <a:rPr lang="en-US" baseline="0" dirty="0" smtClean="0"/>
              <a:t>Understand the fundamentals through 2D nesting applications and builds on them to cover 3D nesting</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endParaRPr lang="en-US" b="1" baseline="0" dirty="0" smtClean="0"/>
          </a:p>
          <a:p>
            <a:pPr marL="0" indent="0">
              <a:buFont typeface="Arial" panose="020B0604020202020204" pitchFamily="34" charset="0"/>
              <a:buNone/>
            </a:pPr>
            <a:r>
              <a:rPr lang="en-US" b="1" baseline="0" dirty="0" smtClean="0"/>
              <a:t>Explain:</a:t>
            </a:r>
          </a:p>
          <a:p>
            <a:pPr marL="0" indent="0">
              <a:buFont typeface="Arial" panose="020B0604020202020204" pitchFamily="34" charset="0"/>
              <a:buNone/>
            </a:pPr>
            <a:endParaRPr lang="en-US" b="1" baseline="0" dirty="0" smtClean="0"/>
          </a:p>
          <a:p>
            <a:pPr marL="0" indent="0">
              <a:buFont typeface="Arial" panose="020B0604020202020204" pitchFamily="34" charset="0"/>
              <a:buNone/>
            </a:pPr>
            <a:r>
              <a:rPr lang="en-US" b="0" baseline="0" dirty="0" smtClean="0"/>
              <a:t>In this class we will discover the concept that will help you to make your 3D printers more productive that called nesting.</a:t>
            </a:r>
          </a:p>
        </p:txBody>
      </p:sp>
      <p:sp>
        <p:nvSpPr>
          <p:cNvPr id="4" name="Slide Number Placeholder 3"/>
          <p:cNvSpPr>
            <a:spLocks noGrp="1"/>
          </p:cNvSpPr>
          <p:nvPr>
            <p:ph type="sldNum" sz="quarter" idx="10"/>
          </p:nvPr>
        </p:nvSpPr>
        <p:spPr/>
        <p:txBody>
          <a:bodyPr/>
          <a:lstStyle/>
          <a:p>
            <a:fld id="{F787A647-D813-4B9D-814E-1D38627A296C}" type="slidenum">
              <a:rPr lang="en-US" smtClean="0"/>
              <a:pPr/>
              <a:t>1</a:t>
            </a:fld>
            <a:endParaRPr lang="en-US" dirty="0"/>
          </a:p>
        </p:txBody>
      </p:sp>
    </p:spTree>
    <p:extLst>
      <p:ext uri="{BB962C8B-B14F-4D97-AF65-F5344CB8AC3E}">
        <p14:creationId xmlns:p14="http://schemas.microsoft.com/office/powerpoint/2010/main" val="246532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guidelines:</a:t>
            </a:r>
          </a:p>
          <a:p>
            <a:endParaRPr lang="en-US" baseline="0" dirty="0" smtClean="0"/>
          </a:p>
          <a:p>
            <a:r>
              <a:rPr lang="en-US" dirty="0" smtClean="0"/>
              <a:t>The next two slides use fabric cutting for clothing as nesting examples. The intent with this is to convey that random part orientation isn’t always possible.</a:t>
            </a:r>
            <a:endParaRPr lang="en-US" baseline="0" dirty="0" smtClean="0"/>
          </a:p>
          <a:p>
            <a:endParaRPr lang="en-US" baseline="0" dirty="0" smtClean="0"/>
          </a:p>
          <a:p>
            <a:r>
              <a:rPr lang="en-US" b="1" baseline="0" dirty="0" smtClean="0"/>
              <a:t>Instructor notes:</a:t>
            </a:r>
          </a:p>
          <a:p>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a:t>
            </a:r>
            <a:r>
              <a:rPr lang="en-US" dirty="0" smtClean="0"/>
              <a:t> </a:t>
            </a:r>
            <a:r>
              <a:rPr lang="en-US" dirty="0" smtClean="0"/>
              <a:t>Nesting also applies to clothes making. As with the cookies, you want to maximize the yield from each yard of fabric.</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a:t>
            </a:r>
            <a:r>
              <a:rPr lang="en-US" dirty="0" smtClean="0"/>
              <a:t> </a:t>
            </a:r>
            <a:r>
              <a:rPr lang="en-US" dirty="0" smtClean="0"/>
              <a:t>Here we have the patterns for a pair of pants and a swatch of a herringbone fabric that will be used to</a:t>
            </a:r>
            <a:r>
              <a:rPr lang="en-US" baseline="0" dirty="0" smtClean="0"/>
              <a:t> make the pants.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Ask</a:t>
            </a:r>
            <a:r>
              <a:rPr lang="en-US" dirty="0" smtClean="0"/>
              <a:t>: What is the new consideration that wasn’t true with the cookies?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a:t>
            </a:r>
            <a:endParaRPr lang="en-US" dirty="0"/>
          </a:p>
        </p:txBody>
      </p:sp>
      <p:sp>
        <p:nvSpPr>
          <p:cNvPr id="4" name="Slide Number Placeholder 3"/>
          <p:cNvSpPr>
            <a:spLocks noGrp="1"/>
          </p:cNvSpPr>
          <p:nvPr>
            <p:ph type="sldNum" sz="quarter" idx="10"/>
          </p:nvPr>
        </p:nvSpPr>
        <p:spPr/>
        <p:txBody>
          <a:bodyPr/>
          <a:lstStyle/>
          <a:p>
            <a:fld id="{F787A647-D813-4B9D-814E-1D38627A296C}" type="slidenum">
              <a:rPr lang="en-US" smtClean="0"/>
              <a:pPr/>
              <a:t>10</a:t>
            </a:fld>
            <a:endParaRPr lang="en-US" dirty="0"/>
          </a:p>
        </p:txBody>
      </p:sp>
    </p:spTree>
    <p:extLst>
      <p:ext uri="{BB962C8B-B14F-4D97-AF65-F5344CB8AC3E}">
        <p14:creationId xmlns:p14="http://schemas.microsoft.com/office/powerpoint/2010/main" val="302741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guidelines:</a:t>
            </a:r>
          </a:p>
          <a:p>
            <a:endParaRPr lang="en-US" baseline="0" dirty="0" smtClean="0"/>
          </a:p>
          <a:p>
            <a:r>
              <a:rPr lang="en-US" dirty="0" smtClean="0"/>
              <a:t>This slide</a:t>
            </a:r>
            <a:r>
              <a:rPr lang="en-US" baseline="0" dirty="0" smtClean="0"/>
              <a:t> continues the</a:t>
            </a:r>
            <a:r>
              <a:rPr lang="en-US" dirty="0" smtClean="0"/>
              <a:t> fabric cutting for clothing as nesting examples. The intent with this is to convey that random part orientation isn’t always possible.</a:t>
            </a:r>
            <a:endParaRPr lang="en-US" baseline="0" dirty="0" smtClean="0"/>
          </a:p>
          <a:p>
            <a:endParaRPr lang="en-US" baseline="0" dirty="0" smtClean="0"/>
          </a:p>
          <a:p>
            <a:r>
              <a:rPr lang="en-US" b="1" baseline="0" dirty="0" smtClean="0"/>
              <a:t>Instructor notes:</a:t>
            </a:r>
          </a:p>
          <a:p>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a:t>
            </a:r>
            <a:r>
              <a:rPr lang="en-US" dirty="0" smtClean="0"/>
              <a:t> </a:t>
            </a:r>
            <a:r>
              <a:rPr lang="en-US" sz="1200" kern="1200" dirty="0" smtClean="0">
                <a:solidFill>
                  <a:schemeClr val="tx1"/>
                </a:solidFill>
                <a:effectLst/>
                <a:latin typeface="+mn-lt"/>
                <a:ea typeface="+mn-ea"/>
                <a:cs typeface="+mn-cs"/>
              </a:rPr>
              <a:t>Correct. We have to consider the pattern of the material. We wouldn’t want the “grain” of the herring bone to be horizontal for some pants and not others.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Click</a:t>
            </a:r>
            <a:r>
              <a:rPr lang="en-US" sz="1200" kern="1200" dirty="0" smtClean="0">
                <a:solidFill>
                  <a:schemeClr val="tx1"/>
                </a:solidFill>
                <a:effectLst/>
                <a:latin typeface="+mn-lt"/>
                <a:ea typeface="+mn-ea"/>
                <a:cs typeface="+mn-cs"/>
              </a:rPr>
              <a:t>: for slide animation</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Explain:</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So in this example, me are forced to have more waste and fewer “waste lines” from the same amount of fabric.</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787A647-D813-4B9D-814E-1D38627A296C}" type="slidenum">
              <a:rPr lang="en-US" smtClean="0"/>
              <a:pPr/>
              <a:t>11</a:t>
            </a:fld>
            <a:endParaRPr lang="en-US" dirty="0"/>
          </a:p>
        </p:txBody>
      </p:sp>
    </p:spTree>
    <p:extLst>
      <p:ext uri="{BB962C8B-B14F-4D97-AF65-F5344CB8AC3E}">
        <p14:creationId xmlns:p14="http://schemas.microsoft.com/office/powerpoint/2010/main" val="528786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guidelines:</a:t>
            </a:r>
          </a:p>
          <a:p>
            <a:endParaRPr lang="en-US" baseline="0" dirty="0" smtClean="0"/>
          </a:p>
          <a:p>
            <a:r>
              <a:rPr lang="en-US" dirty="0" smtClean="0"/>
              <a:t>The next two slides shift to wood working. Using a birdhouse as an example, orientation is reinforced and the concept of needing space between parts</a:t>
            </a:r>
            <a:r>
              <a:rPr lang="en-US" baseline="0" dirty="0" smtClean="0"/>
              <a:t> is introduced.</a:t>
            </a:r>
          </a:p>
          <a:p>
            <a:endParaRPr lang="en-US" baseline="0" dirty="0" smtClean="0"/>
          </a:p>
          <a:p>
            <a:r>
              <a:rPr lang="en-US" b="1" baseline="0" dirty="0" smtClean="0"/>
              <a:t>Instructor notes:</a:t>
            </a:r>
          </a:p>
          <a:p>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a:t>
            </a:r>
            <a:r>
              <a:rPr lang="en-US" dirty="0" smtClean="0"/>
              <a:t> </a:t>
            </a:r>
            <a:r>
              <a:rPr lang="en-US" dirty="0" smtClean="0"/>
              <a:t>Nesting is also a valuable tool for wood working. Let’s take a simple example of a bird house (right) and its pieces (left).</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787A647-D813-4B9D-814E-1D38627A296C}" type="slidenum">
              <a:rPr lang="en-US" smtClean="0"/>
              <a:pPr/>
              <a:t>12</a:t>
            </a:fld>
            <a:endParaRPr lang="en-US" dirty="0"/>
          </a:p>
        </p:txBody>
      </p:sp>
    </p:spTree>
    <p:extLst>
      <p:ext uri="{BB962C8B-B14F-4D97-AF65-F5344CB8AC3E}">
        <p14:creationId xmlns:p14="http://schemas.microsoft.com/office/powerpoint/2010/main" val="4145552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guidelines:</a:t>
            </a:r>
          </a:p>
          <a:p>
            <a:endParaRPr lang="en-US" baseline="0" dirty="0" smtClean="0"/>
          </a:p>
          <a:p>
            <a:r>
              <a:rPr lang="en-US" dirty="0" smtClean="0"/>
              <a:t>This slide continues the wood working example. Using a birdhouse as an example, orientation is reinforced and the concept of needing space between parts</a:t>
            </a:r>
            <a:r>
              <a:rPr lang="en-US" baseline="0" dirty="0" smtClean="0"/>
              <a:t> is introduced.</a:t>
            </a:r>
          </a:p>
          <a:p>
            <a:endParaRPr lang="en-US" baseline="0" dirty="0" smtClean="0"/>
          </a:p>
          <a:p>
            <a:r>
              <a:rPr lang="en-US" b="1" baseline="0" dirty="0" smtClean="0"/>
              <a:t>Instructor notes:</a:t>
            </a:r>
          </a:p>
          <a:p>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a:t>
            </a:r>
            <a:r>
              <a:rPr lang="en-US" dirty="0" smtClean="0"/>
              <a:t> </a:t>
            </a:r>
            <a:r>
              <a:rPr lang="en-US" dirty="0" smtClean="0"/>
              <a:t>This bird</a:t>
            </a:r>
            <a:r>
              <a:rPr lang="en-US" baseline="0" dirty="0" smtClean="0"/>
              <a:t> house was designed to get the most out of a single 1” X 10” x 8 foot piece of lumber.</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baseline="0" dirty="0" smtClean="0"/>
              <a:t>Explain:</a:t>
            </a:r>
            <a:r>
              <a:rPr lang="en-US" baseline="0" dirty="0" smtClean="0"/>
              <a:t>  </a:t>
            </a:r>
            <a:r>
              <a:rPr lang="en-US" baseline="0" dirty="0" smtClean="0"/>
              <a:t>Orientation, as with fabric, is also a consideration due to the grain of the wood. For aesthetics, you want the grain to go in the same direction, which it will for our bird house. But there is also a strength consideration. </a:t>
            </a:r>
            <a:r>
              <a:rPr lang="en-US" dirty="0" smtClean="0"/>
              <a:t>You want to align such that forces go across, not with the wood grain, which is the weak point of lumber. But this doesn’t apply to the bird house, so it isn’t a consideration.</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a:t>
            </a:r>
            <a:r>
              <a:rPr lang="en-US" dirty="0" smtClean="0"/>
              <a:t> </a:t>
            </a:r>
            <a:r>
              <a:rPr lang="en-US" dirty="0" smtClean="0"/>
              <a:t>For work</a:t>
            </a:r>
            <a:r>
              <a:rPr lang="en-US" baseline="0" dirty="0" smtClean="0"/>
              <a:t> efficiency, the pieces a butted one to another. This means less work since one cut for each piece is all that is needed.</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baseline="0" dirty="0" smtClean="0"/>
              <a:t>Ask</a:t>
            </a:r>
            <a:r>
              <a:rPr lang="en-US" baseline="0" dirty="0" smtClean="0"/>
              <a:t>: What is the downside of that?</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baseline="0" dirty="0" smtClean="0"/>
              <a:t>Explain:</a:t>
            </a:r>
            <a:r>
              <a:rPr lang="en-US" baseline="0" dirty="0" smtClean="0"/>
              <a:t> </a:t>
            </a:r>
            <a:r>
              <a:rPr lang="en-US" baseline="0" dirty="0" smtClean="0"/>
              <a:t>The layout doesn’t account for the thickness of a saw blade! That means that each piece will be slightly shorter than called for. This concept of spacing parts with the process in mind applies to 2D manufacturing processes and 3D printing, as we will discuss later.</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787A647-D813-4B9D-814E-1D38627A296C}" type="slidenum">
              <a:rPr lang="en-US" smtClean="0"/>
              <a:pPr/>
              <a:t>13</a:t>
            </a:fld>
            <a:endParaRPr lang="en-US" dirty="0"/>
          </a:p>
        </p:txBody>
      </p:sp>
    </p:spTree>
    <p:extLst>
      <p:ext uri="{BB962C8B-B14F-4D97-AF65-F5344CB8AC3E}">
        <p14:creationId xmlns:p14="http://schemas.microsoft.com/office/powerpoint/2010/main" val="1491700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a:t>
            </a:r>
            <a:r>
              <a:rPr lang="en-US" b="1" baseline="0" dirty="0" smtClean="0"/>
              <a:t>guidelines:</a:t>
            </a:r>
          </a:p>
          <a:p>
            <a:endParaRPr lang="en-US" baseline="0" dirty="0" smtClean="0"/>
          </a:p>
          <a:p>
            <a:r>
              <a:rPr lang="en-US" dirty="0" smtClean="0"/>
              <a:t>Now shift the 2D</a:t>
            </a:r>
            <a:r>
              <a:rPr lang="en-US" baseline="0" dirty="0" smtClean="0"/>
              <a:t> nesting concept to manufacturing operations to make the conversation more “practical.”</a:t>
            </a:r>
          </a:p>
          <a:p>
            <a:endParaRPr lang="en-US" baseline="0" dirty="0" smtClean="0"/>
          </a:p>
          <a:p>
            <a:r>
              <a:rPr lang="en-US" b="1" baseline="0" dirty="0" smtClean="0"/>
              <a:t>Instructor notes:</a:t>
            </a:r>
          </a:p>
          <a:p>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a:t>
            </a:r>
            <a:r>
              <a:rPr lang="en-US" dirty="0" smtClean="0"/>
              <a:t> </a:t>
            </a:r>
            <a:r>
              <a:rPr lang="en-US" b="0" dirty="0" smtClean="0"/>
              <a:t>Nesting is critical for many 2D manufacturing operations, including:</a:t>
            </a:r>
          </a:p>
          <a:p>
            <a:r>
              <a:rPr lang="en-US" b="0" dirty="0" smtClean="0"/>
              <a:t>Sheet metal stamping: A die punches through</a:t>
            </a:r>
            <a:r>
              <a:rPr lang="en-US" b="0" baseline="0" dirty="0" smtClean="0"/>
              <a:t> sheet metal to cut out parts, which are later bent into final shapes.</a:t>
            </a: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Laser cutting: A high energy laser cuts</a:t>
            </a:r>
            <a:r>
              <a:rPr lang="en-US" b="0" baseline="0" dirty="0" smtClean="0"/>
              <a:t> 2D shapes of metal parts in plates that can be an inch or more thick</a:t>
            </a:r>
            <a:endParaRPr lang="en-US" b="0" dirty="0" smtClean="0"/>
          </a:p>
          <a:p>
            <a:r>
              <a:rPr lang="en-US" b="0" dirty="0" smtClean="0"/>
              <a:t>WaterJet cutting: Same thing as laser cutting,</a:t>
            </a:r>
            <a:r>
              <a:rPr lang="en-US" b="0" baseline="0" dirty="0" smtClean="0"/>
              <a:t> but a high pressure jet of water, that contains an abrasive, cuts through metal plate.</a:t>
            </a:r>
          </a:p>
          <a:p>
            <a:endParaRPr lang="en-US" b="0" baseline="0" dirty="0" smtClean="0"/>
          </a:p>
          <a:p>
            <a:r>
              <a:rPr lang="en-US" b="1" baseline="0" dirty="0" smtClean="0"/>
              <a:t>Ask:</a:t>
            </a:r>
            <a:r>
              <a:rPr lang="en-US" b="0" baseline="0" dirty="0" smtClean="0"/>
              <a:t> Can you think of any other 2D manufacturing operations where nesting is important?</a:t>
            </a:r>
          </a:p>
          <a:p>
            <a:endParaRPr lang="en-US" b="0" baseline="0" dirty="0" smtClean="0"/>
          </a:p>
          <a:p>
            <a:r>
              <a:rPr lang="en-US" b="1" baseline="0" dirty="0" smtClean="0"/>
              <a:t>Explain:</a:t>
            </a:r>
            <a:r>
              <a:rPr lang="en-US" b="0" baseline="0" dirty="0" smtClean="0"/>
              <a:t> </a:t>
            </a:r>
            <a:r>
              <a:rPr lang="en-US" b="0" baseline="0" dirty="0" smtClean="0"/>
              <a:t>How about glass cutting; packing where cardboard is cut in a flat sheet and bent into shape.</a:t>
            </a:r>
          </a:p>
          <a:p>
            <a:endParaRPr lang="en-US" b="0" baseline="0" dirty="0" smtClean="0"/>
          </a:p>
          <a:p>
            <a:endParaRPr lang="en-US" b="0" dirty="0" smtClean="0"/>
          </a:p>
          <a:p>
            <a:endParaRPr lang="en-US" b="1" dirty="0"/>
          </a:p>
        </p:txBody>
      </p:sp>
      <p:sp>
        <p:nvSpPr>
          <p:cNvPr id="4" name="Slide Number Placeholder 3"/>
          <p:cNvSpPr>
            <a:spLocks noGrp="1"/>
          </p:cNvSpPr>
          <p:nvPr>
            <p:ph type="sldNum" sz="quarter" idx="10"/>
          </p:nvPr>
        </p:nvSpPr>
        <p:spPr/>
        <p:txBody>
          <a:bodyPr/>
          <a:lstStyle/>
          <a:p>
            <a:fld id="{F787A647-D813-4B9D-814E-1D38627A296C}" type="slidenum">
              <a:rPr lang="en-US" smtClean="0"/>
              <a:pPr/>
              <a:t>14</a:t>
            </a:fld>
            <a:endParaRPr lang="en-US" dirty="0"/>
          </a:p>
        </p:txBody>
      </p:sp>
    </p:spTree>
    <p:extLst>
      <p:ext uri="{BB962C8B-B14F-4D97-AF65-F5344CB8AC3E}">
        <p14:creationId xmlns:p14="http://schemas.microsoft.com/office/powerpoint/2010/main" val="3796253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guidelines:</a:t>
            </a:r>
          </a:p>
          <a:p>
            <a:endParaRPr lang="en-US" baseline="0" dirty="0" smtClean="0"/>
          </a:p>
          <a:p>
            <a:r>
              <a:rPr lang="en-US" dirty="0" smtClean="0"/>
              <a:t>The </a:t>
            </a:r>
            <a:r>
              <a:rPr lang="en-US" dirty="0" smtClean="0"/>
              <a:t>sheet metal </a:t>
            </a:r>
            <a:r>
              <a:rPr lang="en-US" dirty="0" smtClean="0"/>
              <a:t>layout</a:t>
            </a:r>
            <a:r>
              <a:rPr lang="en-US" baseline="0" dirty="0" smtClean="0"/>
              <a:t> </a:t>
            </a:r>
            <a:r>
              <a:rPr lang="en-US" dirty="0" smtClean="0"/>
              <a:t>will reinforces </a:t>
            </a:r>
            <a:r>
              <a:rPr lang="en-US" dirty="0" smtClean="0"/>
              <a:t>the concepts of minimizing</a:t>
            </a:r>
            <a:r>
              <a:rPr lang="en-US" baseline="0" dirty="0" smtClean="0"/>
              <a:t> waste, orienting parts, spacing and adding parts into unused areas.</a:t>
            </a:r>
          </a:p>
          <a:p>
            <a:endParaRPr lang="en-US" baseline="0" dirty="0" smtClean="0"/>
          </a:p>
          <a:p>
            <a:r>
              <a:rPr lang="en-US" b="1" baseline="0" dirty="0" smtClean="0"/>
              <a:t>Instructor notes:</a:t>
            </a:r>
          </a:p>
          <a:p>
            <a:endParaRPr lang="en-US" b="1" dirty="0" smtClean="0"/>
          </a:p>
          <a:p>
            <a:r>
              <a:rPr lang="en-US" b="1" dirty="0" smtClean="0"/>
              <a:t>Explain: </a:t>
            </a:r>
            <a:r>
              <a:rPr lang="en-US" b="0" dirty="0" smtClean="0"/>
              <a:t>Here we have a strip of sheet metal with four copies of a part that have been nested.</a:t>
            </a:r>
          </a:p>
          <a:p>
            <a:endParaRPr lang="en-US" b="0" dirty="0" smtClean="0"/>
          </a:p>
          <a:p>
            <a:r>
              <a:rPr lang="en-US" b="1" dirty="0" smtClean="0"/>
              <a:t>Click</a:t>
            </a:r>
            <a:r>
              <a:rPr lang="en-US" b="0" dirty="0" smtClean="0"/>
              <a:t>:</a:t>
            </a:r>
            <a:r>
              <a:rPr lang="en-US" b="0" baseline="0" dirty="0" smtClean="0"/>
              <a:t> Slide animation</a:t>
            </a:r>
          </a:p>
          <a:p>
            <a:endParaRPr lang="en-US" b="0" baseline="0" dirty="0" smtClean="0"/>
          </a:p>
          <a:p>
            <a:r>
              <a:rPr lang="en-US" b="1" baseline="0" dirty="0" smtClean="0"/>
              <a:t>Explain:</a:t>
            </a:r>
            <a:r>
              <a:rPr lang="en-US" b="0" baseline="0" dirty="0" smtClean="0"/>
              <a:t> </a:t>
            </a:r>
            <a:r>
              <a:rPr lang="en-US" b="0" baseline="0" dirty="0" smtClean="0"/>
              <a:t>Note that some space between the parts has been provided. This spacing will be dictated by the machine, die, material, part design and overall process.</a:t>
            </a:r>
          </a:p>
          <a:p>
            <a:endParaRPr lang="en-US" b="0" baseline="0" dirty="0" smtClean="0"/>
          </a:p>
          <a:p>
            <a:r>
              <a:rPr lang="en-US" b="1" baseline="0" dirty="0" smtClean="0"/>
              <a:t>Click</a:t>
            </a:r>
            <a:r>
              <a:rPr lang="en-US" b="0" baseline="0" dirty="0" smtClean="0"/>
              <a:t>: Slide animation</a:t>
            </a:r>
          </a:p>
          <a:p>
            <a:endParaRPr lang="en-US" b="1" baseline="0" dirty="0" smtClean="0"/>
          </a:p>
          <a:p>
            <a:r>
              <a:rPr lang="en-US" b="1" dirty="0" smtClean="0"/>
              <a:t>Explain: </a:t>
            </a:r>
            <a:r>
              <a:rPr lang="en-US" b="0" dirty="0" smtClean="0"/>
              <a:t>Although more</a:t>
            </a:r>
            <a:r>
              <a:rPr lang="en-US" b="0" baseline="0" dirty="0" smtClean="0"/>
              <a:t> parts could have been place on the strip with different orientations, that may not be a good idea. Like wood, sheet metal has a grain, and bending with or against the grain has some affect on manufacturing processes like bending on a press brake. So in this case, we have a fair amount of scrap.</a:t>
            </a:r>
          </a:p>
          <a:p>
            <a:endParaRPr lang="en-US" b="0" baseline="0" dirty="0" smtClean="0"/>
          </a:p>
          <a:p>
            <a:endParaRPr lang="en-US" b="0" dirty="0"/>
          </a:p>
        </p:txBody>
      </p:sp>
      <p:sp>
        <p:nvSpPr>
          <p:cNvPr id="4" name="Slide Number Placeholder 3"/>
          <p:cNvSpPr>
            <a:spLocks noGrp="1"/>
          </p:cNvSpPr>
          <p:nvPr>
            <p:ph type="sldNum" sz="quarter" idx="10"/>
          </p:nvPr>
        </p:nvSpPr>
        <p:spPr/>
        <p:txBody>
          <a:bodyPr/>
          <a:lstStyle/>
          <a:p>
            <a:fld id="{F787A647-D813-4B9D-814E-1D38627A296C}" type="slidenum">
              <a:rPr lang="en-US" smtClean="0"/>
              <a:pPr/>
              <a:t>15</a:t>
            </a:fld>
            <a:endParaRPr lang="en-US" dirty="0"/>
          </a:p>
        </p:txBody>
      </p:sp>
    </p:spTree>
    <p:extLst>
      <p:ext uri="{BB962C8B-B14F-4D97-AF65-F5344CB8AC3E}">
        <p14:creationId xmlns:p14="http://schemas.microsoft.com/office/powerpoint/2010/main" val="303226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guidelines:</a:t>
            </a:r>
          </a:p>
          <a:p>
            <a:endParaRPr lang="en-US" baseline="0" dirty="0" smtClean="0"/>
          </a:p>
          <a:p>
            <a:r>
              <a:rPr lang="en-US" dirty="0" smtClean="0"/>
              <a:t>Using sheet metal layout, will reinforce the concepts of minimizing</a:t>
            </a:r>
            <a:r>
              <a:rPr lang="en-US" baseline="0" dirty="0" smtClean="0"/>
              <a:t> waste, orienting parts, spacing and adding parts into unused areas.</a:t>
            </a:r>
          </a:p>
          <a:p>
            <a:endParaRPr lang="en-US" baseline="0" dirty="0" smtClean="0"/>
          </a:p>
          <a:p>
            <a:r>
              <a:rPr lang="en-US" b="1" baseline="0" dirty="0" smtClean="0"/>
              <a:t>Instructor notes:</a:t>
            </a:r>
          </a:p>
          <a:p>
            <a:endParaRPr lang="en-US" b="1" dirty="0" smtClean="0"/>
          </a:p>
          <a:p>
            <a:r>
              <a:rPr lang="en-US" b="1" dirty="0" smtClean="0"/>
              <a:t>Explain: </a:t>
            </a:r>
            <a:r>
              <a:rPr lang="en-US" b="0" dirty="0" smtClean="0"/>
              <a:t>Until </a:t>
            </a:r>
            <a:r>
              <a:rPr lang="en-US" b="0" dirty="0" smtClean="0"/>
              <a:t>now, we’ve considered nesting of multiple copies of a single part. But for the least waste, it often requires that different parts are nested on the same sheet</a:t>
            </a:r>
            <a:r>
              <a:rPr lang="en-US" b="0" baseline="0" dirty="0" smtClean="0"/>
              <a:t>, as shown here.</a:t>
            </a:r>
          </a:p>
          <a:p>
            <a:endParaRPr lang="en-US" b="0" baseline="0" dirty="0" smtClean="0"/>
          </a:p>
          <a:p>
            <a:r>
              <a:rPr lang="en-US" b="1" baseline="0" dirty="0" smtClean="0"/>
              <a:t>Explain:</a:t>
            </a:r>
            <a:r>
              <a:rPr lang="en-US" b="0" baseline="0" dirty="0" smtClean="0"/>
              <a:t> </a:t>
            </a:r>
            <a:r>
              <a:rPr lang="en-US" b="0" baseline="0" dirty="0" smtClean="0"/>
              <a:t>While nesting is a simple concept, there is a lot of thought that goes into optimization to minimize time and cost.</a:t>
            </a:r>
          </a:p>
          <a:p>
            <a:endParaRPr lang="en-US" b="0" baseline="0" dirty="0" smtClean="0"/>
          </a:p>
          <a:p>
            <a:endParaRPr lang="en-US" b="1" dirty="0"/>
          </a:p>
        </p:txBody>
      </p:sp>
      <p:sp>
        <p:nvSpPr>
          <p:cNvPr id="4" name="Slide Number Placeholder 3"/>
          <p:cNvSpPr>
            <a:spLocks noGrp="1"/>
          </p:cNvSpPr>
          <p:nvPr>
            <p:ph type="sldNum" sz="quarter" idx="10"/>
          </p:nvPr>
        </p:nvSpPr>
        <p:spPr/>
        <p:txBody>
          <a:bodyPr/>
          <a:lstStyle/>
          <a:p>
            <a:fld id="{F787A647-D813-4B9D-814E-1D38627A296C}" type="slidenum">
              <a:rPr lang="en-US" smtClean="0"/>
              <a:pPr/>
              <a:t>16</a:t>
            </a:fld>
            <a:endParaRPr lang="en-US" dirty="0"/>
          </a:p>
        </p:txBody>
      </p:sp>
    </p:spTree>
    <p:extLst>
      <p:ext uri="{BB962C8B-B14F-4D97-AF65-F5344CB8AC3E}">
        <p14:creationId xmlns:p14="http://schemas.microsoft.com/office/powerpoint/2010/main" val="4131190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a:t>
            </a:r>
            <a:r>
              <a:rPr lang="en-US" b="1" baseline="0" dirty="0" smtClean="0"/>
              <a:t>guidelines:</a:t>
            </a:r>
          </a:p>
          <a:p>
            <a:endParaRPr lang="en-US" baseline="0" dirty="0" smtClean="0"/>
          </a:p>
          <a:p>
            <a:r>
              <a:rPr lang="en-US" dirty="0" smtClean="0"/>
              <a:t>Introduce students to automated nesting tools for 2D applications</a:t>
            </a:r>
            <a:endParaRPr lang="en-US" baseline="0" dirty="0" smtClean="0"/>
          </a:p>
          <a:p>
            <a:endParaRPr lang="en-US" baseline="0" dirty="0" smtClean="0"/>
          </a:p>
          <a:p>
            <a:r>
              <a:rPr lang="en-US" b="1" baseline="0" dirty="0" smtClean="0"/>
              <a:t>Instructor notes:</a:t>
            </a:r>
          </a:p>
          <a:p>
            <a:endParaRPr lang="en-US" b="1" dirty="0" smtClean="0"/>
          </a:p>
          <a:p>
            <a:r>
              <a:rPr lang="en-US" b="1" dirty="0" smtClean="0"/>
              <a:t>Explain: </a:t>
            </a:r>
            <a:r>
              <a:rPr lang="en-US" b="0" dirty="0" smtClean="0"/>
              <a:t>Which is why there are quite a few software packages that automate nesting. Let’s watch a short video that shows the process.</a:t>
            </a:r>
          </a:p>
          <a:p>
            <a:endParaRPr lang="en-US" b="0" dirty="0" smtClean="0"/>
          </a:p>
          <a:p>
            <a:r>
              <a:rPr lang="en-US" b="1" dirty="0" smtClean="0"/>
              <a:t>Click video</a:t>
            </a:r>
            <a:r>
              <a:rPr lang="en-US" b="0" dirty="0" smtClean="0"/>
              <a:t>: Play video</a:t>
            </a:r>
          </a:p>
          <a:p>
            <a:endParaRPr lang="en-US" b="0" dirty="0" smtClean="0"/>
          </a:p>
          <a:p>
            <a:r>
              <a:rPr lang="en-US" b="1" dirty="0" smtClean="0"/>
              <a:t>Explain:</a:t>
            </a:r>
            <a:r>
              <a:rPr lang="en-US" b="0" dirty="0" smtClean="0"/>
              <a:t> </a:t>
            </a:r>
            <a:r>
              <a:rPr lang="en-US" b="0" dirty="0" smtClean="0"/>
              <a:t>&lt;during video&gt;</a:t>
            </a:r>
          </a:p>
          <a:p>
            <a:pPr marL="171450" indent="-171450">
              <a:buFont typeface="Arial" panose="020B0604020202020204" pitchFamily="34" charset="0"/>
              <a:buChar char="•"/>
            </a:pPr>
            <a:r>
              <a:rPr lang="en-US" b="0" dirty="0" smtClean="0"/>
              <a:t>0:16 – define</a:t>
            </a:r>
            <a:r>
              <a:rPr lang="en-US" b="0" baseline="0" dirty="0" smtClean="0"/>
              <a:t> the number of parts needed</a:t>
            </a:r>
          </a:p>
          <a:p>
            <a:pPr marL="171450" indent="-171450">
              <a:buFont typeface="Arial" panose="020B0604020202020204" pitchFamily="34" charset="0"/>
              <a:buChar char="•"/>
            </a:pPr>
            <a:r>
              <a:rPr lang="en-US" b="0" baseline="0" dirty="0" smtClean="0"/>
              <a:t>0:20 – define how much space to allow between parts</a:t>
            </a:r>
          </a:p>
          <a:p>
            <a:pPr marL="171450" indent="-171450">
              <a:buFont typeface="Arial" panose="020B0604020202020204" pitchFamily="34" charset="0"/>
              <a:buChar char="•"/>
            </a:pPr>
            <a:r>
              <a:rPr lang="en-US" b="0" baseline="0" dirty="0" smtClean="0"/>
              <a:t>0:30 – define the size of the sheet of metal</a:t>
            </a:r>
          </a:p>
          <a:p>
            <a:pPr marL="171450" indent="-171450">
              <a:buFont typeface="Arial" panose="020B0604020202020204" pitchFamily="34" charset="0"/>
              <a:buChar char="•"/>
            </a:pPr>
            <a:r>
              <a:rPr lang="en-US" b="0" baseline="0" dirty="0" smtClean="0"/>
              <a:t>0:40 – nesting begins</a:t>
            </a:r>
          </a:p>
          <a:p>
            <a:pPr marL="171450" indent="-171450">
              <a:buFont typeface="Arial" panose="020B0604020202020204" pitchFamily="34" charset="0"/>
              <a:buChar char="•"/>
            </a:pPr>
            <a:r>
              <a:rPr lang="en-US" b="0" baseline="0" dirty="0" smtClean="0"/>
              <a:t>0:47 – PAUSE. That’s an optimized nest. 124 parts with very little waste.</a:t>
            </a:r>
          </a:p>
          <a:p>
            <a:pPr marL="171450" indent="-171450">
              <a:buFont typeface="Arial" panose="020B0604020202020204" pitchFamily="34" charset="0"/>
              <a:buChar char="•"/>
            </a:pPr>
            <a:endParaRPr lang="en-US" b="0" baseline="0" dirty="0" smtClean="0"/>
          </a:p>
          <a:p>
            <a:pPr marL="0" indent="0">
              <a:buFont typeface="Arial" panose="020B0604020202020204" pitchFamily="34" charset="0"/>
              <a:buNone/>
            </a:pPr>
            <a:endParaRPr lang="en-US" b="0" dirty="0" smtClean="0"/>
          </a:p>
          <a:p>
            <a:endParaRPr lang="en-US" b="1" dirty="0" smtClean="0"/>
          </a:p>
          <a:p>
            <a:endParaRPr lang="en-US" b="1" dirty="0"/>
          </a:p>
        </p:txBody>
      </p:sp>
      <p:sp>
        <p:nvSpPr>
          <p:cNvPr id="4" name="Slide Number Placeholder 3"/>
          <p:cNvSpPr>
            <a:spLocks noGrp="1"/>
          </p:cNvSpPr>
          <p:nvPr>
            <p:ph type="sldNum" sz="quarter" idx="10"/>
          </p:nvPr>
        </p:nvSpPr>
        <p:spPr/>
        <p:txBody>
          <a:bodyPr/>
          <a:lstStyle/>
          <a:p>
            <a:fld id="{F787A647-D813-4B9D-814E-1D38627A296C}" type="slidenum">
              <a:rPr lang="en-US" smtClean="0"/>
              <a:pPr/>
              <a:t>17</a:t>
            </a:fld>
            <a:endParaRPr lang="en-US" dirty="0"/>
          </a:p>
        </p:txBody>
      </p:sp>
    </p:spTree>
    <p:extLst>
      <p:ext uri="{BB962C8B-B14F-4D97-AF65-F5344CB8AC3E}">
        <p14:creationId xmlns:p14="http://schemas.microsoft.com/office/powerpoint/2010/main" val="1367782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fld id="{81DF637E-EFD4-4E5D-A9F9-F790898EC222}" type="slidenum">
              <a:rPr lang="en-US" altLang="en-US" smtClean="0"/>
              <a:pPr eaLnBrk="1" hangingPunct="1"/>
              <a:t>18</a:t>
            </a:fld>
            <a:endParaRPr lang="en-US" altLang="en-US" dirty="0"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smtClean="0"/>
              <a:t>Explain: </a:t>
            </a:r>
            <a:r>
              <a:rPr lang="en-US" altLang="en-US" dirty="0" smtClean="0"/>
              <a:t>Let’s complete a quick Knowledge Check. </a:t>
            </a:r>
          </a:p>
          <a:p>
            <a:pPr eaLnBrk="1" hangingPunct="1"/>
            <a:endParaRPr lang="en-US"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t>Ask</a:t>
            </a:r>
            <a:r>
              <a:rPr lang="en-US" altLang="en-US" dirty="0" smtClean="0"/>
              <a:t>:</a:t>
            </a:r>
            <a:r>
              <a:rPr lang="en-US" altLang="en-US" baseline="0" dirty="0" smtClean="0"/>
              <a:t> </a:t>
            </a:r>
            <a:r>
              <a:rPr lang="en-US" altLang="en-US" sz="1200" dirty="0" smtClean="0"/>
              <a:t>What are the advantages of nesting?</a:t>
            </a:r>
          </a:p>
          <a:p>
            <a:pPr eaLnBrk="1" hangingPunct="1"/>
            <a:endParaRPr lang="en-US" altLang="en-US" dirty="0" smtClean="0"/>
          </a:p>
          <a:p>
            <a:pPr eaLnBrk="1" hangingPunct="1"/>
            <a:r>
              <a:rPr lang="en-US" altLang="en-US" dirty="0" smtClean="0"/>
              <a:t> </a:t>
            </a:r>
            <a:endParaRPr lang="en-US" altLang="en-US" b="1" dirty="0" smtClean="0"/>
          </a:p>
        </p:txBody>
      </p:sp>
    </p:spTree>
    <p:extLst>
      <p:ext uri="{BB962C8B-B14F-4D97-AF65-F5344CB8AC3E}">
        <p14:creationId xmlns:p14="http://schemas.microsoft.com/office/powerpoint/2010/main" val="3963954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fld id="{81DF637E-EFD4-4E5D-A9F9-F790898EC222}" type="slidenum">
              <a:rPr lang="en-US" altLang="en-US" smtClean="0"/>
              <a:pPr eaLnBrk="1" hangingPunct="1"/>
              <a:t>19</a:t>
            </a:fld>
            <a:endParaRPr lang="en-US" altLang="en-US" dirty="0"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smtClean="0"/>
              <a:t>Explain: </a:t>
            </a:r>
            <a:r>
              <a:rPr lang="en-US" altLang="en-US" dirty="0" smtClean="0"/>
              <a:t>Correct. The advantages are:</a:t>
            </a:r>
          </a:p>
          <a:p>
            <a:pPr eaLnBrk="1" hangingPunct="1"/>
            <a:endParaRPr lang="en-US" altLang="en-US" dirty="0" smtClean="0"/>
          </a:p>
          <a:p>
            <a:pPr marL="171450" indent="-171450" eaLnBrk="1" hangingPunct="1">
              <a:buFontTx/>
              <a:buChar char="-"/>
            </a:pPr>
            <a:r>
              <a:rPr lang="en-US" altLang="en-US" baseline="0" dirty="0" smtClean="0"/>
              <a:t>Less waste</a:t>
            </a:r>
          </a:p>
          <a:p>
            <a:pPr marL="171450" indent="-171450" eaLnBrk="1" hangingPunct="1">
              <a:buFontTx/>
              <a:buChar char="-"/>
            </a:pPr>
            <a:r>
              <a:rPr lang="en-US" altLang="en-US" baseline="0" dirty="0" smtClean="0"/>
              <a:t>Less motion/travel</a:t>
            </a:r>
          </a:p>
          <a:p>
            <a:pPr marL="171450" indent="-171450" eaLnBrk="1" hangingPunct="1">
              <a:buFontTx/>
              <a:buChar char="-"/>
            </a:pPr>
            <a:r>
              <a:rPr lang="en-US" altLang="en-US" baseline="0" dirty="0" smtClean="0"/>
              <a:t>Less space</a:t>
            </a:r>
          </a:p>
          <a:p>
            <a:pPr marL="171450" indent="-171450" eaLnBrk="1" hangingPunct="1">
              <a:buFontTx/>
              <a:buChar char="-"/>
            </a:pPr>
            <a:r>
              <a:rPr lang="en-US" altLang="en-US" baseline="0" dirty="0" smtClean="0"/>
              <a:t>More parts</a:t>
            </a:r>
          </a:p>
          <a:p>
            <a:pPr marL="171450" indent="-171450" eaLnBrk="1" hangingPunct="1">
              <a:buFontTx/>
              <a:buChar char="-"/>
            </a:pPr>
            <a:endParaRPr lang="en-US" altLang="en-US" baseline="0" dirty="0" smtClean="0"/>
          </a:p>
          <a:p>
            <a:pPr marL="0" indent="0" eaLnBrk="1" hangingPunct="1">
              <a:buFontTx/>
              <a:buNone/>
            </a:pPr>
            <a:r>
              <a:rPr lang="en-US" altLang="en-US" baseline="0" dirty="0" smtClean="0"/>
              <a:t>Which combine to lower the cost per part.</a:t>
            </a:r>
            <a:endParaRPr lang="en-US" altLang="en-US" dirty="0" smtClean="0"/>
          </a:p>
          <a:p>
            <a:pPr eaLnBrk="1" hangingPunct="1"/>
            <a:endParaRPr lang="en-US" altLang="en-US" dirty="0" smtClean="0"/>
          </a:p>
          <a:p>
            <a:pPr eaLnBrk="1" hangingPunct="1"/>
            <a:r>
              <a:rPr lang="en-US" altLang="en-US" dirty="0" smtClean="0"/>
              <a:t> </a:t>
            </a:r>
            <a:endParaRPr lang="en-US" altLang="en-US" b="1" dirty="0" smtClean="0"/>
          </a:p>
        </p:txBody>
      </p:sp>
    </p:spTree>
    <p:extLst>
      <p:ext uri="{BB962C8B-B14F-4D97-AF65-F5344CB8AC3E}">
        <p14:creationId xmlns:p14="http://schemas.microsoft.com/office/powerpoint/2010/main" val="2712413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Instructor guidelines:</a:t>
            </a: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Explain: </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The term and concept of nesting are assumed to be unknown to the students.</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This slide is the first of</a:t>
            </a:r>
            <a:r>
              <a:rPr lang="en-US" sz="1200" b="0" i="0" kern="1200" baseline="0" dirty="0" smtClean="0">
                <a:solidFill>
                  <a:schemeClr val="tx1"/>
                </a:solidFill>
                <a:effectLst/>
                <a:latin typeface="+mn-lt"/>
                <a:ea typeface="+mn-ea"/>
                <a:cs typeface="+mn-cs"/>
              </a:rPr>
              <a:t> many that </a:t>
            </a:r>
            <a:r>
              <a:rPr lang="en-US" sz="1200" b="0" i="0" kern="1200" baseline="0" dirty="0" smtClean="0">
                <a:solidFill>
                  <a:schemeClr val="tx1"/>
                </a:solidFill>
                <a:effectLst/>
                <a:latin typeface="+mn-lt"/>
                <a:ea typeface="+mn-ea"/>
                <a:cs typeface="+mn-cs"/>
              </a:rPr>
              <a:t>build </a:t>
            </a:r>
            <a:r>
              <a:rPr lang="en-US" sz="1200" b="0" i="0" kern="1200" baseline="0" dirty="0" smtClean="0">
                <a:solidFill>
                  <a:schemeClr val="tx1"/>
                </a:solidFill>
                <a:effectLst/>
                <a:latin typeface="+mn-lt"/>
                <a:ea typeface="+mn-ea"/>
                <a:cs typeface="+mn-cs"/>
              </a:rPr>
              <a:t>the fundamental concepts.</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Refer</a:t>
            </a:r>
            <a:r>
              <a:rPr lang="en-US" sz="1200" kern="1200" baseline="0" dirty="0" smtClean="0">
                <a:solidFill>
                  <a:schemeClr val="tx1"/>
                </a:solidFill>
                <a:effectLst/>
                <a:latin typeface="+mn-lt"/>
                <a:ea typeface="+mn-ea"/>
                <a:cs typeface="+mn-cs"/>
              </a:rPr>
              <a:t> to the image: </a:t>
            </a:r>
            <a:r>
              <a:rPr lang="en-US" sz="1200" kern="1200" dirty="0" smtClean="0">
                <a:solidFill>
                  <a:schemeClr val="tx1"/>
                </a:solidFill>
                <a:effectLst/>
                <a:latin typeface="+mn-lt"/>
                <a:ea typeface="+mn-ea"/>
                <a:cs typeface="+mn-cs"/>
              </a:rPr>
              <a:t>Although we aren’t talking about this kind of nesting, there is one aspect of this image of baby birds in a nest that applies to the concepts we will discuss today: tightly packing as many bodies, or objects, as possible into the smallest space. That is nesting in a manufacturing and 3D printing context.</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F787A647-D813-4B9D-814E-1D38627A296C}" type="slidenum">
              <a:rPr lang="en-US" smtClean="0"/>
              <a:pPr/>
              <a:t>2</a:t>
            </a:fld>
            <a:endParaRPr lang="en-US" dirty="0"/>
          </a:p>
        </p:txBody>
      </p:sp>
    </p:spTree>
    <p:extLst>
      <p:ext uri="{BB962C8B-B14F-4D97-AF65-F5344CB8AC3E}">
        <p14:creationId xmlns:p14="http://schemas.microsoft.com/office/powerpoint/2010/main" val="1821673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fld id="{81DF637E-EFD4-4E5D-A9F9-F790898EC222}" type="slidenum">
              <a:rPr lang="en-US" altLang="en-US" smtClean="0"/>
              <a:pPr eaLnBrk="1" hangingPunct="1"/>
              <a:t>20</a:t>
            </a:fld>
            <a:endParaRPr lang="en-US" altLang="en-US" dirty="0"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t>Explain: </a:t>
            </a:r>
            <a:r>
              <a:rPr lang="en-US" altLang="en-US" dirty="0" smtClean="0"/>
              <a:t>And one more Knowledge</a:t>
            </a:r>
            <a:r>
              <a:rPr lang="en-US" altLang="en-US" baseline="0" dirty="0" smtClean="0"/>
              <a:t> Check: </a:t>
            </a:r>
            <a:r>
              <a:rPr lang="en-US" altLang="en-US" sz="1200" dirty="0" smtClean="0"/>
              <a:t>What are the considerations when nesting?</a:t>
            </a:r>
          </a:p>
          <a:p>
            <a:pPr eaLnBrk="1" hangingPunct="1"/>
            <a:endParaRPr lang="en-US" altLang="en-US" dirty="0" smtClean="0"/>
          </a:p>
          <a:p>
            <a:pPr eaLnBrk="1" hangingPunct="1"/>
            <a:endParaRPr lang="en-US" altLang="en-US" dirty="0" smtClean="0"/>
          </a:p>
          <a:p>
            <a:pPr eaLnBrk="1" hangingPunct="1"/>
            <a:r>
              <a:rPr lang="en-US" altLang="en-US" dirty="0" smtClean="0"/>
              <a:t> </a:t>
            </a:r>
            <a:endParaRPr lang="en-US" altLang="en-US" b="1" dirty="0" smtClean="0"/>
          </a:p>
        </p:txBody>
      </p:sp>
    </p:spTree>
    <p:extLst>
      <p:ext uri="{BB962C8B-B14F-4D97-AF65-F5344CB8AC3E}">
        <p14:creationId xmlns:p14="http://schemas.microsoft.com/office/powerpoint/2010/main" val="4114377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fld id="{81DF637E-EFD4-4E5D-A9F9-F790898EC222}" type="slidenum">
              <a:rPr lang="en-US" altLang="en-US" smtClean="0"/>
              <a:pPr eaLnBrk="1" hangingPunct="1"/>
              <a:t>21</a:t>
            </a:fld>
            <a:endParaRPr lang="en-US" altLang="en-US" dirty="0"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smtClean="0"/>
              <a:t>Explain: </a:t>
            </a:r>
            <a:r>
              <a:rPr lang="en-US" altLang="en-US" dirty="0" smtClean="0"/>
              <a:t>Correct. Orientation may come into play, depending</a:t>
            </a:r>
            <a:r>
              <a:rPr lang="en-US" altLang="en-US" baseline="0" dirty="0" smtClean="0"/>
              <a:t> on the process and material. We also have to consider the space needed between parts and be open to adding different parts to minimize scrap.</a:t>
            </a:r>
            <a:endParaRPr lang="en-US" altLang="en-US" dirty="0" smtClean="0"/>
          </a:p>
          <a:p>
            <a:pPr eaLnBrk="1" hangingPunct="1"/>
            <a:endParaRPr lang="en-US" altLang="en-US" dirty="0" smtClean="0"/>
          </a:p>
          <a:p>
            <a:pPr eaLnBrk="1" hangingPunct="1"/>
            <a:r>
              <a:rPr lang="en-US" altLang="en-US" dirty="0" smtClean="0"/>
              <a:t> </a:t>
            </a:r>
            <a:endParaRPr lang="en-US" altLang="en-US" b="1" dirty="0" smtClean="0"/>
          </a:p>
        </p:txBody>
      </p:sp>
    </p:spTree>
    <p:extLst>
      <p:ext uri="{BB962C8B-B14F-4D97-AF65-F5344CB8AC3E}">
        <p14:creationId xmlns:p14="http://schemas.microsoft.com/office/powerpoint/2010/main" val="3757248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fld id="{81DF637E-EFD4-4E5D-A9F9-F790898EC222}" type="slidenum">
              <a:rPr lang="en-US" altLang="en-US" smtClean="0"/>
              <a:pPr eaLnBrk="1" hangingPunct="1"/>
              <a:t>22</a:t>
            </a:fld>
            <a:endParaRPr lang="en-US" altLang="en-US" dirty="0"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smtClean="0"/>
              <a:t>Explain: </a:t>
            </a:r>
            <a:r>
              <a:rPr lang="en-US" altLang="en-US" dirty="0" smtClean="0"/>
              <a:t>Now for some reasoning</a:t>
            </a:r>
            <a:r>
              <a:rPr lang="en-US" altLang="en-US" baseline="0" dirty="0" smtClean="0"/>
              <a:t> skills. Of the considerations and advantages for 2D nesting, which ones will apply to 3D manufacturing processes?</a:t>
            </a:r>
            <a:endParaRPr lang="en-US" altLang="en-US" dirty="0" smtClean="0"/>
          </a:p>
          <a:p>
            <a:pPr eaLnBrk="1" hangingPunct="1"/>
            <a:endParaRPr lang="en-US" altLang="en-US" dirty="0" smtClean="0"/>
          </a:p>
          <a:p>
            <a:pPr eaLnBrk="1" hangingPunct="1"/>
            <a:r>
              <a:rPr lang="en-US" altLang="en-US" dirty="0" smtClean="0"/>
              <a:t> </a:t>
            </a:r>
            <a:endParaRPr lang="en-US" altLang="en-US" b="1" dirty="0" smtClean="0"/>
          </a:p>
        </p:txBody>
      </p:sp>
    </p:spTree>
    <p:extLst>
      <p:ext uri="{BB962C8B-B14F-4D97-AF65-F5344CB8AC3E}">
        <p14:creationId xmlns:p14="http://schemas.microsoft.com/office/powerpoint/2010/main" val="2702414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fld id="{81DF637E-EFD4-4E5D-A9F9-F790898EC222}" type="slidenum">
              <a:rPr lang="en-US" altLang="en-US" smtClean="0"/>
              <a:pPr eaLnBrk="1" hangingPunct="1"/>
              <a:t>23</a:t>
            </a:fld>
            <a:endParaRPr lang="en-US" altLang="en-US" dirty="0"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smtClean="0"/>
              <a:t>Explain: </a:t>
            </a:r>
            <a:r>
              <a:rPr lang="en-US" altLang="en-US" dirty="0" smtClean="0"/>
              <a:t>That’s correct. All of them.</a:t>
            </a:r>
          </a:p>
          <a:p>
            <a:pPr eaLnBrk="1" hangingPunct="1"/>
            <a:endParaRPr lang="en-US" altLang="en-US" dirty="0" smtClean="0"/>
          </a:p>
          <a:p>
            <a:pPr eaLnBrk="1" hangingPunct="1"/>
            <a:r>
              <a:rPr lang="en-US" altLang="en-US" b="1" dirty="0" smtClean="0"/>
              <a:t>Explain:</a:t>
            </a:r>
            <a:r>
              <a:rPr lang="en-US" altLang="en-US" dirty="0" smtClean="0"/>
              <a:t> </a:t>
            </a:r>
            <a:r>
              <a:rPr lang="en-US" altLang="en-US" dirty="0" smtClean="0"/>
              <a:t>And we will learn why</a:t>
            </a:r>
            <a:r>
              <a:rPr lang="en-US" altLang="en-US" baseline="0" dirty="0" smtClean="0"/>
              <a:t> in the next section.</a:t>
            </a:r>
            <a:endParaRPr lang="en-US" altLang="en-US" dirty="0" smtClean="0"/>
          </a:p>
          <a:p>
            <a:pPr eaLnBrk="1" hangingPunct="1"/>
            <a:endParaRPr lang="en-US" altLang="en-US" dirty="0" smtClean="0"/>
          </a:p>
          <a:p>
            <a:pPr eaLnBrk="1" hangingPunct="1"/>
            <a:r>
              <a:rPr lang="en-US" altLang="en-US" dirty="0" smtClean="0"/>
              <a:t> </a:t>
            </a:r>
            <a:endParaRPr lang="en-US" altLang="en-US" b="1" dirty="0" smtClean="0"/>
          </a:p>
        </p:txBody>
      </p:sp>
    </p:spTree>
    <p:extLst>
      <p:ext uri="{BB962C8B-B14F-4D97-AF65-F5344CB8AC3E}">
        <p14:creationId xmlns:p14="http://schemas.microsoft.com/office/powerpoint/2010/main" val="11334638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b="1" dirty="0" smtClean="0"/>
              <a:t>Instructor guidelines:</a:t>
            </a:r>
          </a:p>
          <a:p>
            <a:pPr marL="171450" indent="-171450">
              <a:buFont typeface="Arial" panose="020B0604020202020204" pitchFamily="34" charset="0"/>
              <a:buChar char="•"/>
            </a:pPr>
            <a:r>
              <a:rPr lang="en-US" dirty="0" smtClean="0"/>
              <a:t>This section covers:</a:t>
            </a:r>
          </a:p>
          <a:p>
            <a:pPr marL="6286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3D stacking</a:t>
            </a:r>
          </a:p>
          <a:p>
            <a:pPr marL="6286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Considerations</a:t>
            </a:r>
          </a:p>
          <a:p>
            <a:pPr marL="1085850" lvl="2" indent="-171450">
              <a:buFont typeface="Arial" panose="020B0604020202020204" pitchFamily="34" charset="0"/>
              <a:buChar char="•"/>
            </a:pPr>
            <a:r>
              <a:rPr lang="en-US" sz="1200" kern="1200" baseline="0" dirty="0" smtClean="0">
                <a:solidFill>
                  <a:schemeClr val="tx1"/>
                </a:solidFill>
                <a:effectLst/>
                <a:latin typeface="+mn-lt"/>
                <a:ea typeface="+mn-ea"/>
                <a:cs typeface="+mn-cs"/>
              </a:rPr>
              <a:t>Orientation</a:t>
            </a:r>
          </a:p>
          <a:p>
            <a:pPr marL="1085850" lvl="2" indent="-171450">
              <a:buFont typeface="Arial" panose="020B0604020202020204" pitchFamily="34" charset="0"/>
              <a:buChar char="•"/>
            </a:pPr>
            <a:r>
              <a:rPr lang="en-US" sz="1200" kern="1200" baseline="0" dirty="0" smtClean="0">
                <a:solidFill>
                  <a:schemeClr val="tx1"/>
                </a:solidFill>
                <a:effectLst/>
                <a:latin typeface="+mn-lt"/>
                <a:ea typeface="+mn-ea"/>
                <a:cs typeface="+mn-cs"/>
              </a:rPr>
              <a:t>Spacing</a:t>
            </a:r>
          </a:p>
          <a:p>
            <a:pPr marL="1085850" lvl="2" indent="-171450">
              <a:buFont typeface="Arial" panose="020B0604020202020204" pitchFamily="34" charset="0"/>
              <a:buChar char="•"/>
            </a:pPr>
            <a:r>
              <a:rPr lang="en-US" sz="1200" kern="1200" baseline="0" dirty="0" smtClean="0">
                <a:solidFill>
                  <a:schemeClr val="tx1"/>
                </a:solidFill>
                <a:effectLst/>
                <a:latin typeface="+mn-lt"/>
                <a:ea typeface="+mn-ea"/>
                <a:cs typeface="+mn-cs"/>
              </a:rPr>
              <a:t>Overlap</a:t>
            </a:r>
          </a:p>
          <a:p>
            <a:pPr marL="1085850" lvl="2" indent="-171450">
              <a:buFont typeface="Arial" panose="020B0604020202020204" pitchFamily="34" charset="0"/>
              <a:buChar char="•"/>
            </a:pPr>
            <a:r>
              <a:rPr lang="en-US" sz="1200" kern="1200" baseline="0" dirty="0" smtClean="0">
                <a:solidFill>
                  <a:schemeClr val="tx1"/>
                </a:solidFill>
                <a:effectLst/>
                <a:latin typeface="+mn-lt"/>
                <a:ea typeface="+mn-ea"/>
                <a:cs typeface="+mn-cs"/>
              </a:rPr>
              <a:t>Multiple parts</a:t>
            </a:r>
          </a:p>
          <a:p>
            <a:pPr marL="6286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Advantages</a:t>
            </a:r>
          </a:p>
          <a:p>
            <a:pPr marL="1085850" lvl="2" indent="-171450">
              <a:buFont typeface="Arial" panose="020B0604020202020204" pitchFamily="34" charset="0"/>
              <a:buChar char="•"/>
            </a:pPr>
            <a:r>
              <a:rPr lang="en-US" sz="1200" kern="1200" baseline="0" dirty="0" smtClean="0">
                <a:solidFill>
                  <a:schemeClr val="tx1"/>
                </a:solidFill>
                <a:effectLst/>
                <a:latin typeface="+mn-lt"/>
                <a:ea typeface="+mn-ea"/>
                <a:cs typeface="+mn-cs"/>
              </a:rPr>
              <a:t>Waste reduction</a:t>
            </a:r>
          </a:p>
          <a:p>
            <a:pPr marL="1085850" lvl="2" indent="-171450">
              <a:buFont typeface="Arial" panose="020B0604020202020204" pitchFamily="34" charset="0"/>
              <a:buChar char="•"/>
            </a:pPr>
            <a:r>
              <a:rPr lang="en-US" sz="1200" kern="1200" baseline="0" dirty="0" smtClean="0">
                <a:solidFill>
                  <a:schemeClr val="tx1"/>
                </a:solidFill>
                <a:effectLst/>
                <a:latin typeface="+mn-lt"/>
                <a:ea typeface="+mn-ea"/>
                <a:cs typeface="+mn-cs"/>
              </a:rPr>
              <a:t>Time reduction</a:t>
            </a:r>
          </a:p>
          <a:p>
            <a:pPr marL="1085850" lvl="2" indent="-171450">
              <a:buFont typeface="Arial" panose="020B0604020202020204" pitchFamily="34" charset="0"/>
              <a:buChar char="•"/>
            </a:pPr>
            <a:r>
              <a:rPr lang="en-US" sz="1200" kern="1200" baseline="0" dirty="0" smtClean="0">
                <a:solidFill>
                  <a:schemeClr val="tx1"/>
                </a:solidFill>
                <a:effectLst/>
                <a:latin typeface="+mn-lt"/>
                <a:ea typeface="+mn-ea"/>
                <a:cs typeface="+mn-cs"/>
              </a:rPr>
              <a:t>Throughput increase</a:t>
            </a:r>
          </a:p>
          <a:p>
            <a:pPr marL="1085850" lvl="2"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b="1" kern="1200" baseline="0" dirty="0" smtClean="0">
                <a:solidFill>
                  <a:schemeClr val="tx1"/>
                </a:solidFill>
                <a:effectLst/>
                <a:latin typeface="+mn-lt"/>
                <a:ea typeface="+mn-ea"/>
                <a:cs typeface="+mn-cs"/>
              </a:rPr>
              <a:t>Instructor notes:</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kern="1200" dirty="0" smtClean="0">
                <a:solidFill>
                  <a:schemeClr val="tx1"/>
                </a:solidFill>
                <a:effectLst/>
                <a:latin typeface="+mn-lt"/>
                <a:ea typeface="+mn-ea"/>
                <a:cs typeface="+mn-cs"/>
              </a:rPr>
              <a:t>Explain: </a:t>
            </a:r>
            <a:r>
              <a:rPr lang="en-US" sz="1200" b="0" kern="1200" dirty="0" smtClean="0">
                <a:solidFill>
                  <a:schemeClr val="tx1"/>
                </a:solidFill>
                <a:effectLst/>
                <a:latin typeface="+mn-lt"/>
                <a:ea typeface="+mn-ea"/>
                <a:cs typeface="+mn-cs"/>
              </a:rPr>
              <a:t>This course’s second sections, uses the 2D nesting concepts that we have covered</a:t>
            </a:r>
            <a:r>
              <a:rPr lang="en-US" sz="1200" b="0" kern="1200" baseline="0" dirty="0" smtClean="0">
                <a:solidFill>
                  <a:schemeClr val="tx1"/>
                </a:solidFill>
                <a:effectLst/>
                <a:latin typeface="+mn-lt"/>
                <a:ea typeface="+mn-ea"/>
                <a:cs typeface="+mn-cs"/>
              </a:rPr>
              <a:t> and extends them out to 3D processes.</a:t>
            </a:r>
          </a:p>
          <a:p>
            <a:pPr marL="0" indent="0">
              <a:buFont typeface="Arial" panose="020B0604020202020204" pitchFamily="34" charset="0"/>
              <a:buNone/>
            </a:pPr>
            <a:endParaRPr lang="en-US" sz="1200" b="1" kern="1200" baseline="0" dirty="0" smtClean="0">
              <a:solidFill>
                <a:schemeClr val="tx1"/>
              </a:solidFill>
              <a:effectLst/>
              <a:latin typeface="+mn-lt"/>
              <a:ea typeface="+mn-ea"/>
              <a:cs typeface="+mn-cs"/>
            </a:endParaRPr>
          </a:p>
          <a:p>
            <a:pPr marL="0" indent="0">
              <a:buFont typeface="Arial" panose="020B0604020202020204" pitchFamily="34" charset="0"/>
              <a:buNone/>
            </a:pPr>
            <a:endParaRPr lang="en-US" sz="1200" b="0" kern="1200" baseline="0" dirty="0" smtClean="0">
              <a:solidFill>
                <a:schemeClr val="tx1"/>
              </a:solidFill>
              <a:effectLst/>
              <a:latin typeface="+mn-lt"/>
              <a:ea typeface="+mn-ea"/>
              <a:cs typeface="+mn-cs"/>
            </a:endParaRPr>
          </a:p>
        </p:txBody>
      </p:sp>
      <p:sp>
        <p:nvSpPr>
          <p:cNvPr id="4" name="מציין מיקום של מספר שקופית 3"/>
          <p:cNvSpPr>
            <a:spLocks noGrp="1"/>
          </p:cNvSpPr>
          <p:nvPr>
            <p:ph type="sldNum" sz="quarter" idx="10"/>
          </p:nvPr>
        </p:nvSpPr>
        <p:spPr/>
        <p:txBody>
          <a:bodyPr/>
          <a:lstStyle/>
          <a:p>
            <a:fld id="{F787A647-D813-4B9D-814E-1D38627A296C}" type="slidenum">
              <a:rPr lang="en-US" smtClean="0"/>
              <a:pPr/>
              <a:t>24</a:t>
            </a:fld>
            <a:endParaRPr lang="en-US" dirty="0"/>
          </a:p>
        </p:txBody>
      </p:sp>
    </p:spTree>
    <p:extLst>
      <p:ext uri="{BB962C8B-B14F-4D97-AF65-F5344CB8AC3E}">
        <p14:creationId xmlns:p14="http://schemas.microsoft.com/office/powerpoint/2010/main" val="4201185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b="1" dirty="0" smtClean="0"/>
              <a:t>Instructor</a:t>
            </a:r>
            <a:r>
              <a:rPr lang="en-US" b="1" baseline="0" dirty="0" smtClean="0"/>
              <a:t> </a:t>
            </a:r>
            <a:r>
              <a:rPr lang="en-US" b="1" baseline="0" dirty="0" smtClean="0"/>
              <a:t>guidelines:</a:t>
            </a:r>
          </a:p>
          <a:p>
            <a:endParaRPr lang="en-US" baseline="0" dirty="0" smtClean="0"/>
          </a:p>
          <a:p>
            <a:r>
              <a:rPr lang="en-US" dirty="0" smtClean="0"/>
              <a:t>To start the discussion for 3D nesting, first clarify that the thoughts</a:t>
            </a:r>
            <a:r>
              <a:rPr lang="en-US" baseline="0" dirty="0" smtClean="0"/>
              <a:t>, rules and considerations vary by process type.</a:t>
            </a:r>
          </a:p>
          <a:p>
            <a:endParaRPr lang="en-US" baseline="0" dirty="0" smtClean="0"/>
          </a:p>
          <a:p>
            <a:r>
              <a:rPr lang="en-US" b="1" baseline="0" dirty="0" smtClean="0"/>
              <a:t>Instructor notes:</a:t>
            </a:r>
          </a:p>
          <a:p>
            <a:endParaRPr lang="en-US" b="1" dirty="0" smtClean="0"/>
          </a:p>
          <a:p>
            <a:r>
              <a:rPr lang="en-US" b="1" dirty="0" smtClean="0"/>
              <a:t>Explain:  </a:t>
            </a:r>
            <a:r>
              <a:rPr lang="en-US" b="0" dirty="0" smtClean="0"/>
              <a:t>When working in 3D, the concept of nesting can be similar to cutting cookies from dough or similar to placing cookies on a cookie sheet.</a:t>
            </a:r>
          </a:p>
          <a:p>
            <a:endParaRPr lang="en-US" b="0" dirty="0" smtClean="0"/>
          </a:p>
          <a:p>
            <a:r>
              <a:rPr lang="en-US" b="0" dirty="0" smtClean="0"/>
              <a:t>For 3D printers that add material, like PolyJet and Fused Deposition modeling, the analogy is to the cookie sheet. For 3D printers that bind materials, such as those in the binder jetting or powder bed fusion class, the analogy it is to cutting the cookie dough. But instead of removing material, the process changes the material characteristics.</a:t>
            </a:r>
          </a:p>
          <a:p>
            <a:endParaRPr lang="en-US" b="0" dirty="0" smtClean="0"/>
          </a:p>
          <a:p>
            <a:r>
              <a:rPr lang="en-US" b="0" dirty="0" smtClean="0"/>
              <a:t>Binder jetting lays down a layer of powdered material. Then an ink jet head deposits a binder on the powder. So the layer of powder is similar in concept to the rolled out cookie dough. Powder bed fusion also spreads a layer of powder, but an energy source, like a laser, fuses the powder.</a:t>
            </a:r>
          </a:p>
          <a:p>
            <a:endParaRPr lang="en-US" b="0" dirty="0" smtClean="0"/>
          </a:p>
          <a:p>
            <a:r>
              <a:rPr lang="en-US" b="0" dirty="0" smtClean="0"/>
              <a:t>With this in mind, the advantages and considerations are similar, but different,</a:t>
            </a:r>
            <a:r>
              <a:rPr lang="en-US" b="0" baseline="0" dirty="0" smtClean="0"/>
              <a:t> for each 3D printing technology. </a:t>
            </a:r>
          </a:p>
          <a:p>
            <a:endParaRPr lang="en-US" b="0" baseline="0" dirty="0" smtClean="0"/>
          </a:p>
          <a:p>
            <a:endParaRPr lang="en-US" b="0" dirty="0" smtClean="0"/>
          </a:p>
        </p:txBody>
      </p:sp>
      <p:sp>
        <p:nvSpPr>
          <p:cNvPr id="4" name="מציין מיקום של מספר שקופית 3"/>
          <p:cNvSpPr>
            <a:spLocks noGrp="1"/>
          </p:cNvSpPr>
          <p:nvPr>
            <p:ph type="sldNum" sz="quarter" idx="10"/>
          </p:nvPr>
        </p:nvSpPr>
        <p:spPr/>
        <p:txBody>
          <a:bodyPr/>
          <a:lstStyle/>
          <a:p>
            <a:fld id="{F787A647-D813-4B9D-814E-1D38627A296C}" type="slidenum">
              <a:rPr lang="en-US" smtClean="0"/>
              <a:pPr/>
              <a:t>25</a:t>
            </a:fld>
            <a:endParaRPr lang="en-US" dirty="0"/>
          </a:p>
        </p:txBody>
      </p:sp>
    </p:spTree>
    <p:extLst>
      <p:ext uri="{BB962C8B-B14F-4D97-AF65-F5344CB8AC3E}">
        <p14:creationId xmlns:p14="http://schemas.microsoft.com/office/powerpoint/2010/main" val="2263133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a:t>
            </a:r>
            <a:r>
              <a:rPr lang="en-US" b="1" baseline="0" dirty="0" smtClean="0"/>
              <a:t> Dreamstime 27600482</a:t>
            </a:r>
          </a:p>
          <a:p>
            <a:endParaRPr lang="en-US" b="1" baseline="0" dirty="0" smtClean="0"/>
          </a:p>
          <a:p>
            <a:r>
              <a:rPr lang="en-US" b="1" dirty="0" smtClean="0"/>
              <a:t>Instructor</a:t>
            </a:r>
            <a:r>
              <a:rPr lang="en-US" b="1" baseline="0" dirty="0" smtClean="0"/>
              <a:t> guidelines:</a:t>
            </a:r>
          </a:p>
          <a:p>
            <a:r>
              <a:rPr lang="en-US" sz="1200" kern="1200" dirty="0" smtClean="0">
                <a:solidFill>
                  <a:schemeClr val="tx1"/>
                </a:solidFill>
                <a:effectLst/>
                <a:latin typeface="+mn-lt"/>
                <a:ea typeface="+mn-ea"/>
                <a:cs typeface="+mn-cs"/>
              </a:rPr>
              <a:t>Russian babushka (nesting dolls) are used as a vehicle to shift to a 3D mentality</a:t>
            </a:r>
            <a:r>
              <a:rPr lang="en-US" sz="1200" kern="1200" baseline="0" dirty="0" smtClean="0">
                <a:solidFill>
                  <a:schemeClr val="tx1"/>
                </a:solidFill>
                <a:effectLst/>
                <a:latin typeface="+mn-lt"/>
                <a:ea typeface="+mn-ea"/>
                <a:cs typeface="+mn-cs"/>
              </a:rPr>
              <a:t> and to foster discussion of 3D stacking  of parts.</a:t>
            </a:r>
            <a:endParaRPr lang="en-US" baseline="0" dirty="0" smtClean="0"/>
          </a:p>
          <a:p>
            <a:endParaRPr lang="en-US" b="1" baseline="0" dirty="0" smtClean="0"/>
          </a:p>
          <a:p>
            <a:r>
              <a:rPr lang="en-US" b="1" baseline="0" dirty="0" smtClean="0"/>
              <a:t>Instructor notes:</a:t>
            </a:r>
          </a:p>
          <a:p>
            <a:endParaRPr lang="en-US" b="1" dirty="0" smtClean="0"/>
          </a:p>
          <a:p>
            <a:r>
              <a:rPr lang="en-US" b="1" dirty="0" smtClean="0"/>
              <a:t>Explain: </a:t>
            </a:r>
            <a:r>
              <a:rPr lang="en-US" b="0" dirty="0" smtClean="0"/>
              <a:t>Have you all</a:t>
            </a:r>
            <a:r>
              <a:rPr lang="en-US" b="0" baseline="0" dirty="0" smtClean="0"/>
              <a:t> seen Russian babushka dolls? For those that haven’t, these nesting dolls place smaller, but identical dolls within the largest doll. Typically, there will be four to six dolls in on package.</a:t>
            </a:r>
            <a:endParaRPr lang="en-US" b="0" dirty="0" smtClean="0"/>
          </a:p>
          <a:p>
            <a:endParaRPr 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These nesting dolls are a perfect example for 3D nesting; they take up less space when placed within one another. But they are manufactured individually and then nested. This is one concept that can apply to 3D printing.</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F787A647-D813-4B9D-814E-1D38627A296C}" type="slidenum">
              <a:rPr lang="en-US" smtClean="0"/>
              <a:pPr/>
              <a:t>26</a:t>
            </a:fld>
            <a:endParaRPr lang="en-US" dirty="0"/>
          </a:p>
        </p:txBody>
      </p:sp>
    </p:spTree>
    <p:extLst>
      <p:ext uri="{BB962C8B-B14F-4D97-AF65-F5344CB8AC3E}">
        <p14:creationId xmlns:p14="http://schemas.microsoft.com/office/powerpoint/2010/main" val="22282317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a:t>
            </a:r>
            <a:r>
              <a:rPr lang="en-US" b="1" baseline="0" dirty="0" smtClean="0"/>
              <a:t> Dreamstime 5024276</a:t>
            </a:r>
          </a:p>
          <a:p>
            <a:endParaRPr lang="en-US" b="1" baseline="0" dirty="0" smtClean="0"/>
          </a:p>
          <a:p>
            <a:r>
              <a:rPr lang="en-US" b="1" dirty="0" smtClean="0"/>
              <a:t>Instructor</a:t>
            </a:r>
            <a:r>
              <a:rPr lang="en-US" b="1" baseline="0" dirty="0" smtClean="0"/>
              <a:t> guidelines:</a:t>
            </a:r>
          </a:p>
          <a:p>
            <a:r>
              <a:rPr lang="en-US" sz="1200" kern="1200" dirty="0" smtClean="0">
                <a:solidFill>
                  <a:schemeClr val="tx1"/>
                </a:solidFill>
                <a:effectLst/>
                <a:latin typeface="+mn-lt"/>
                <a:ea typeface="+mn-ea"/>
                <a:cs typeface="+mn-cs"/>
              </a:rPr>
              <a:t>Russian babushka (nesting dolls) are used as a vehicle to shift to a 3D mentality</a:t>
            </a:r>
            <a:r>
              <a:rPr lang="en-US" sz="1200" kern="1200" baseline="0" dirty="0" smtClean="0">
                <a:solidFill>
                  <a:schemeClr val="tx1"/>
                </a:solidFill>
                <a:effectLst/>
                <a:latin typeface="+mn-lt"/>
                <a:ea typeface="+mn-ea"/>
                <a:cs typeface="+mn-cs"/>
              </a:rPr>
              <a:t> and to foster discussion of 3D stacking  of parts.</a:t>
            </a:r>
            <a:endParaRPr lang="en-US" baseline="0" dirty="0" smtClean="0"/>
          </a:p>
          <a:p>
            <a:endParaRPr lang="en-US" b="1" baseline="0" dirty="0" smtClean="0"/>
          </a:p>
          <a:p>
            <a:r>
              <a:rPr lang="en-US" b="1" baseline="0" dirty="0" smtClean="0"/>
              <a:t>Instructor notes:</a:t>
            </a:r>
          </a:p>
          <a:p>
            <a:endParaRPr lang="en-US" b="1" dirty="0" smtClean="0"/>
          </a:p>
          <a:p>
            <a:r>
              <a:rPr lang="en-US" b="1" dirty="0" smtClean="0"/>
              <a:t>Explain: </a:t>
            </a:r>
            <a:r>
              <a:rPr lang="en-US" sz="1200" kern="1200" dirty="0" smtClean="0">
                <a:solidFill>
                  <a:schemeClr val="tx1"/>
                </a:solidFill>
                <a:effectLst/>
                <a:latin typeface="+mn-lt"/>
                <a:ea typeface="+mn-ea"/>
                <a:cs typeface="+mn-cs"/>
              </a:rPr>
              <a:t>If produced with 3D printing, one way to build more in each run is to nest them tightly</a:t>
            </a:r>
            <a:r>
              <a:rPr lang="en-US" sz="1200" kern="1200" baseline="0" dirty="0" smtClean="0">
                <a:solidFill>
                  <a:schemeClr val="tx1"/>
                </a:solidFill>
                <a:effectLst/>
                <a:latin typeface="+mn-lt"/>
                <a:ea typeface="+mn-ea"/>
                <a:cs typeface="+mn-cs"/>
              </a:rPr>
              <a:t> with each doll printed in its own area on the build platform.</a:t>
            </a:r>
          </a:p>
          <a:p>
            <a:endParaRPr lang="en-US" sz="1200" b="1" kern="1200" baseline="0" dirty="0" smtClean="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F787A647-D813-4B9D-814E-1D38627A296C}" type="slidenum">
              <a:rPr lang="en-US" smtClean="0"/>
              <a:pPr/>
              <a:t>27</a:t>
            </a:fld>
            <a:endParaRPr lang="en-US" dirty="0"/>
          </a:p>
        </p:txBody>
      </p:sp>
    </p:spTree>
    <p:extLst>
      <p:ext uri="{BB962C8B-B14F-4D97-AF65-F5344CB8AC3E}">
        <p14:creationId xmlns:p14="http://schemas.microsoft.com/office/powerpoint/2010/main" val="24791734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a:t>
            </a:r>
            <a:r>
              <a:rPr lang="en-US" b="1" baseline="0" dirty="0" smtClean="0"/>
              <a:t> Dreamstime 21820578</a:t>
            </a:r>
          </a:p>
          <a:p>
            <a:endParaRPr lang="en-US" b="1" baseline="0" dirty="0" smtClean="0"/>
          </a:p>
          <a:p>
            <a:r>
              <a:rPr lang="en-US" b="1" dirty="0" smtClean="0"/>
              <a:t>Instructor</a:t>
            </a:r>
            <a:r>
              <a:rPr lang="en-US" b="1" baseline="0" dirty="0" smtClean="0"/>
              <a:t> guidelines:</a:t>
            </a:r>
          </a:p>
          <a:p>
            <a:r>
              <a:rPr lang="en-US" sz="1200" kern="1200" dirty="0" smtClean="0">
                <a:solidFill>
                  <a:schemeClr val="tx1"/>
                </a:solidFill>
                <a:effectLst/>
                <a:latin typeface="+mn-lt"/>
                <a:ea typeface="+mn-ea"/>
                <a:cs typeface="+mn-cs"/>
              </a:rPr>
              <a:t>Russian babushka (nesting dolls) are used as a vehicle to shift to a 3D mentality</a:t>
            </a:r>
            <a:r>
              <a:rPr lang="en-US" sz="1200" kern="1200" baseline="0" dirty="0" smtClean="0">
                <a:solidFill>
                  <a:schemeClr val="tx1"/>
                </a:solidFill>
                <a:effectLst/>
                <a:latin typeface="+mn-lt"/>
                <a:ea typeface="+mn-ea"/>
                <a:cs typeface="+mn-cs"/>
              </a:rPr>
              <a:t> and to foster discussion of 3D stacking  of parts.</a:t>
            </a:r>
            <a:endParaRPr lang="en-US" baseline="0" dirty="0" smtClean="0"/>
          </a:p>
          <a:p>
            <a:endParaRPr lang="en-US" b="1" baseline="0" dirty="0" smtClean="0"/>
          </a:p>
          <a:p>
            <a:r>
              <a:rPr lang="en-US" b="1" baseline="0" dirty="0" smtClean="0"/>
              <a:t>Instructor notes:</a:t>
            </a:r>
          </a:p>
          <a:p>
            <a:endParaRPr lang="en-US" b="1" dirty="0" smtClean="0"/>
          </a:p>
          <a:p>
            <a:r>
              <a:rPr lang="en-US" b="1" dirty="0" smtClean="0"/>
              <a:t>Explain: </a:t>
            </a:r>
            <a:r>
              <a:rPr lang="en-US" b="0" dirty="0" smtClean="0"/>
              <a:t>But there is another option: nesting them within each other while building. For example, the diagram on the right, which would be a top view of one layer during a build, shows 9 complete dolls, each with 4 sizes. </a:t>
            </a:r>
          </a:p>
          <a:p>
            <a:endParaRPr lang="en-US" b="0" dirty="0" smtClean="0"/>
          </a:p>
          <a:p>
            <a:r>
              <a:rPr lang="en-US" b="1" dirty="0" smtClean="0"/>
              <a:t>Ask</a:t>
            </a:r>
            <a:r>
              <a:rPr lang="en-US" b="0" dirty="0" smtClean="0"/>
              <a:t>: what advantages would this have?</a:t>
            </a:r>
          </a:p>
          <a:p>
            <a:endParaRPr lang="en-US" b="0" dirty="0" smtClean="0"/>
          </a:p>
          <a:p>
            <a:r>
              <a:rPr lang="en-US" b="1" dirty="0" smtClean="0"/>
              <a:t>Explain:</a:t>
            </a:r>
            <a:r>
              <a:rPr lang="en-US" b="0" dirty="0" smtClean="0"/>
              <a:t> </a:t>
            </a:r>
            <a:r>
              <a:rPr lang="en-US" b="0" dirty="0" smtClean="0"/>
              <a:t>Correct: You would print</a:t>
            </a:r>
            <a:r>
              <a:rPr lang="en-US" b="0" baseline="0" dirty="0" smtClean="0"/>
              <a:t> m</a:t>
            </a:r>
            <a:r>
              <a:rPr lang="en-US" b="0" dirty="0" smtClean="0"/>
              <a:t>ore dolls per build. This would give you higher throughput</a:t>
            </a:r>
            <a:r>
              <a:rPr lang="en-US" b="0" baseline="0" dirty="0" smtClean="0"/>
              <a:t> and lower costs, since there is l</a:t>
            </a:r>
            <a:r>
              <a:rPr lang="en-US" b="0" dirty="0" smtClean="0"/>
              <a:t>ess build time per part.</a:t>
            </a:r>
          </a:p>
          <a:p>
            <a:endParaRPr lang="en-US" b="0" dirty="0" smtClean="0"/>
          </a:p>
          <a:p>
            <a:r>
              <a:rPr lang="en-US" b="1" dirty="0" smtClean="0"/>
              <a:t>Ask</a:t>
            </a:r>
            <a:r>
              <a:rPr lang="en-US" b="0" dirty="0" smtClean="0"/>
              <a:t>: Is this possible with all technologies? Is it a good idea?</a:t>
            </a:r>
          </a:p>
          <a:p>
            <a:endParaRPr lang="en-US" b="0" dirty="0" smtClean="0"/>
          </a:p>
          <a:p>
            <a:endParaRPr lang="en-US" b="0" dirty="0" smtClean="0"/>
          </a:p>
          <a:p>
            <a:endParaRPr lang="en-US" b="1" dirty="0"/>
          </a:p>
        </p:txBody>
      </p:sp>
      <p:sp>
        <p:nvSpPr>
          <p:cNvPr id="4" name="Slide Number Placeholder 3"/>
          <p:cNvSpPr>
            <a:spLocks noGrp="1"/>
          </p:cNvSpPr>
          <p:nvPr>
            <p:ph type="sldNum" sz="quarter" idx="10"/>
          </p:nvPr>
        </p:nvSpPr>
        <p:spPr/>
        <p:txBody>
          <a:bodyPr/>
          <a:lstStyle/>
          <a:p>
            <a:fld id="{F787A647-D813-4B9D-814E-1D38627A296C}" type="slidenum">
              <a:rPr lang="en-US" smtClean="0"/>
              <a:pPr/>
              <a:t>28</a:t>
            </a:fld>
            <a:endParaRPr lang="en-US" dirty="0"/>
          </a:p>
        </p:txBody>
      </p:sp>
    </p:spTree>
    <p:extLst>
      <p:ext uri="{BB962C8B-B14F-4D97-AF65-F5344CB8AC3E}">
        <p14:creationId xmlns:p14="http://schemas.microsoft.com/office/powerpoint/2010/main" val="5978910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guidelines:</a:t>
            </a:r>
          </a:p>
          <a:p>
            <a:r>
              <a:rPr lang="en-US" sz="1200" kern="1200" dirty="0" smtClean="0">
                <a:solidFill>
                  <a:schemeClr val="tx1"/>
                </a:solidFill>
                <a:effectLst/>
                <a:latin typeface="+mn-lt"/>
                <a:ea typeface="+mn-ea"/>
                <a:cs typeface="+mn-cs"/>
              </a:rPr>
              <a:t>Clarify that stacking is an option</a:t>
            </a:r>
            <a:r>
              <a:rPr lang="en-US" sz="1200" kern="1200" baseline="0" dirty="0" smtClean="0">
                <a:solidFill>
                  <a:schemeClr val="tx1"/>
                </a:solidFill>
                <a:effectLst/>
                <a:latin typeface="+mn-lt"/>
                <a:ea typeface="+mn-ea"/>
                <a:cs typeface="+mn-cs"/>
              </a:rPr>
              <a:t> for some 3D printers</a:t>
            </a:r>
            <a:endParaRPr lang="en-US" baseline="0" dirty="0" smtClean="0"/>
          </a:p>
          <a:p>
            <a:endParaRPr lang="en-US" b="1" baseline="0" dirty="0" smtClean="0"/>
          </a:p>
          <a:p>
            <a:r>
              <a:rPr lang="en-US" b="1" baseline="0" dirty="0" smtClean="0"/>
              <a:t>Instructor notes:</a:t>
            </a:r>
          </a:p>
          <a:p>
            <a:endParaRPr lang="en-US" b="1" dirty="0" smtClean="0"/>
          </a:p>
          <a:p>
            <a:r>
              <a:rPr lang="en-US" b="1" dirty="0" smtClean="0"/>
              <a:t>Explain: </a:t>
            </a:r>
            <a:r>
              <a:rPr lang="en-US" b="0" dirty="0" smtClean="0"/>
              <a:t>Obviously, the diagram on the right shows a more efficient</a:t>
            </a:r>
            <a:r>
              <a:rPr lang="en-US" b="0" baseline="0" dirty="0" smtClean="0"/>
              <a:t> nesting layout. Without stacking parts within/on top of each other, we could only make 3 complete dolls in the same build area. (Largest circle for each dolls is dashed to easily show 3 dolls).</a:t>
            </a:r>
          </a:p>
          <a:p>
            <a:endParaRPr lang="en-US" b="0" baseline="0" dirty="0" smtClean="0"/>
          </a:p>
          <a:p>
            <a:r>
              <a:rPr lang="en-US" b="0" dirty="0" smtClean="0"/>
              <a:t>For some technologies, you can maximize your yield and minimize cycle time per part by stacking parts on top of one another. This is most commonly done in powder bed technologies, because support structures are not needed…the loose</a:t>
            </a:r>
            <a:r>
              <a:rPr lang="en-US" b="0" baseline="0" dirty="0" smtClean="0"/>
              <a:t> powder that surrounds a part holds it in place.</a:t>
            </a:r>
          </a:p>
          <a:p>
            <a:endParaRPr lang="en-US" b="0" baseline="0" dirty="0" smtClean="0"/>
          </a:p>
          <a:p>
            <a:r>
              <a:rPr lang="en-US" b="0" baseline="0" dirty="0" smtClean="0"/>
              <a:t>But its not an advisable strategy, generally speaking, for many 3D printing processes. So they would have to use the un-stacked nesting option.</a:t>
            </a:r>
          </a:p>
          <a:p>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Ask</a:t>
            </a:r>
            <a:r>
              <a:rPr lang="en-US" b="0" dirty="0" smtClean="0"/>
              <a:t>: why is that?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Explain:</a:t>
            </a:r>
            <a:r>
              <a:rPr lang="en-US" b="0" dirty="0" smtClean="0"/>
              <a:t> </a:t>
            </a:r>
            <a:r>
              <a:rPr lang="en-US" b="0" dirty="0" smtClean="0"/>
              <a:t>Correct,</a:t>
            </a:r>
            <a:r>
              <a:rPr lang="en-US" b="0" baseline="0" dirty="0" smtClean="0"/>
              <a:t> the reason is that support material may affect part quality. For example, </a:t>
            </a:r>
            <a:r>
              <a:rPr lang="en-US" b="0" dirty="0" smtClean="0"/>
              <a:t>FDM has rigid supports that would contact the lower part. If not using soluble supports, removal could damage the surface. Another example is PolyJet,</a:t>
            </a:r>
            <a:r>
              <a:rPr lang="en-US" b="0" baseline="0" dirty="0" smtClean="0"/>
              <a:t> its</a:t>
            </a:r>
            <a:r>
              <a:rPr lang="en-US" b="0" dirty="0" smtClean="0"/>
              <a:t> support material isn’t rigid, so it doesn’t make a great base upon which to build a part above.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Stacking</a:t>
            </a:r>
            <a:r>
              <a:rPr lang="en-US" b="0" baseline="0" dirty="0" smtClean="0"/>
              <a:t> isn’t impossible with FDM or PolyJet. It is just something that needs to be carefully considered.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p>
            <a:endParaRPr lang="en-US" b="0" dirty="0" smtClean="0"/>
          </a:p>
        </p:txBody>
      </p:sp>
      <p:sp>
        <p:nvSpPr>
          <p:cNvPr id="4" name="Slide Number Placeholder 3"/>
          <p:cNvSpPr>
            <a:spLocks noGrp="1"/>
          </p:cNvSpPr>
          <p:nvPr>
            <p:ph type="sldNum" sz="quarter" idx="10"/>
          </p:nvPr>
        </p:nvSpPr>
        <p:spPr/>
        <p:txBody>
          <a:bodyPr/>
          <a:lstStyle/>
          <a:p>
            <a:fld id="{F787A647-D813-4B9D-814E-1D38627A296C}" type="slidenum">
              <a:rPr lang="en-US" smtClean="0"/>
              <a:pPr/>
              <a:t>29</a:t>
            </a:fld>
            <a:endParaRPr lang="en-US" dirty="0"/>
          </a:p>
        </p:txBody>
      </p:sp>
    </p:spTree>
    <p:extLst>
      <p:ext uri="{BB962C8B-B14F-4D97-AF65-F5344CB8AC3E}">
        <p14:creationId xmlns:p14="http://schemas.microsoft.com/office/powerpoint/2010/main" val="2247239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b="1" dirty="0" smtClean="0"/>
              <a:t>Instructor guidelines:</a:t>
            </a:r>
          </a:p>
          <a:p>
            <a:endParaRPr lang="en-US" b="1" dirty="0" smtClean="0"/>
          </a:p>
          <a:p>
            <a:r>
              <a:rPr lang="en-US" b="1" dirty="0" smtClean="0"/>
              <a:t>Explain:</a:t>
            </a:r>
          </a:p>
          <a:p>
            <a:pPr marL="628650" lvl="1" indent="-171450">
              <a:buFont typeface="Arial" panose="020B0604020202020204" pitchFamily="34" charset="0"/>
              <a:buChar char="•"/>
            </a:pPr>
            <a:r>
              <a:rPr lang="en-US" dirty="0" smtClean="0"/>
              <a:t>Briefly describe</a:t>
            </a:r>
            <a:r>
              <a:rPr lang="en-US" baseline="0" dirty="0" smtClean="0"/>
              <a:t> the</a:t>
            </a:r>
            <a:r>
              <a:rPr lang="en-US" dirty="0" smtClean="0"/>
              <a:t> lesson’s content:</a:t>
            </a:r>
            <a:r>
              <a:rPr lang="en-US" baseline="0" dirty="0" smtClean="0"/>
              <a:t> </a:t>
            </a:r>
            <a:r>
              <a:rPr lang="en-US" sz="1200" kern="1200" dirty="0" smtClean="0">
                <a:solidFill>
                  <a:schemeClr val="tx1"/>
                </a:solidFill>
                <a:effectLst/>
                <a:latin typeface="+mn-lt"/>
                <a:ea typeface="+mn-ea"/>
                <a:cs typeface="+mn-cs"/>
              </a:rPr>
              <a:t>start with 2D nesting concepts</a:t>
            </a:r>
            <a:r>
              <a:rPr lang="en-US" sz="1200" kern="1200" baseline="0" dirty="0" smtClean="0">
                <a:solidFill>
                  <a:schemeClr val="tx1"/>
                </a:solidFill>
                <a:effectLst/>
                <a:latin typeface="+mn-lt"/>
                <a:ea typeface="+mn-ea"/>
                <a:cs typeface="+mn-cs"/>
              </a:rPr>
              <a:t> and build on them for 3D nesting; conclude with the nesting process for two Stratasys technologies.</a:t>
            </a:r>
          </a:p>
          <a:p>
            <a:pPr marL="1085850" lvl="2" indent="-171450">
              <a:buFont typeface="Arial" panose="020B0604020202020204" pitchFamily="34" charset="0"/>
              <a:buChar char="•"/>
            </a:pPr>
            <a:r>
              <a:rPr lang="en-US" sz="1200" b="0" kern="1200" dirty="0" smtClean="0">
                <a:solidFill>
                  <a:schemeClr val="tx1"/>
                </a:solidFill>
                <a:effectLst/>
                <a:latin typeface="+mn-lt"/>
                <a:ea typeface="+mn-ea"/>
                <a:cs typeface="+mn-cs"/>
              </a:rPr>
              <a:t>This course has three sections: </a:t>
            </a:r>
          </a:p>
          <a:p>
            <a:pPr marL="1543050" lvl="3" indent="-171450">
              <a:buFont typeface="Arial" panose="020B0604020202020204" pitchFamily="34" charset="0"/>
              <a:buChar char="•"/>
            </a:pPr>
            <a:r>
              <a:rPr lang="en-US" sz="1200" b="0" kern="1200" dirty="0" smtClean="0">
                <a:solidFill>
                  <a:schemeClr val="tx1"/>
                </a:solidFill>
                <a:effectLst/>
                <a:latin typeface="+mn-lt"/>
                <a:ea typeface="+mn-ea"/>
                <a:cs typeface="+mn-cs"/>
              </a:rPr>
              <a:t>We will start with 2D nesting to cover the basic advantages and considerations. </a:t>
            </a:r>
          </a:p>
          <a:p>
            <a:pPr marL="1543050" lvl="3" indent="-171450">
              <a:buFont typeface="Arial" panose="020B0604020202020204" pitchFamily="34" charset="0"/>
              <a:buChar char="•"/>
            </a:pPr>
            <a:r>
              <a:rPr lang="en-US" sz="1200" b="0" kern="1200" dirty="0" smtClean="0">
                <a:solidFill>
                  <a:schemeClr val="tx1"/>
                </a:solidFill>
                <a:effectLst/>
                <a:latin typeface="+mn-lt"/>
                <a:ea typeface="+mn-ea"/>
                <a:cs typeface="+mn-cs"/>
              </a:rPr>
              <a:t>Then we will use that information to move into the 3D world. </a:t>
            </a:r>
          </a:p>
          <a:p>
            <a:pPr marL="1543050" lvl="3" indent="-171450">
              <a:buFont typeface="Arial" panose="020B0604020202020204" pitchFamily="34" charset="0"/>
              <a:buChar char="•"/>
            </a:pPr>
            <a:r>
              <a:rPr lang="en-US" sz="1200" b="0" kern="1200" dirty="0" smtClean="0">
                <a:solidFill>
                  <a:schemeClr val="tx1"/>
                </a:solidFill>
                <a:effectLst/>
                <a:latin typeface="+mn-lt"/>
                <a:ea typeface="+mn-ea"/>
                <a:cs typeface="+mn-cs"/>
              </a:rPr>
              <a:t>Finally, we will look at the nesting process and considerations for Stratasys’ PolyJet technology, which jets photopolymer materials, and Fused Deposition Modeling, or FDM technology, which extrudes</a:t>
            </a:r>
            <a:r>
              <a:rPr lang="en-US" sz="1200" b="0" kern="1200" baseline="0" dirty="0" smtClean="0">
                <a:solidFill>
                  <a:schemeClr val="tx1"/>
                </a:solidFill>
                <a:effectLst/>
                <a:latin typeface="+mn-lt"/>
                <a:ea typeface="+mn-ea"/>
                <a:cs typeface="+mn-cs"/>
              </a:rPr>
              <a:t> </a:t>
            </a:r>
            <a:r>
              <a:rPr lang="en-US" sz="1200" b="0" kern="1200" baseline="0" dirty="0" smtClean="0">
                <a:solidFill>
                  <a:schemeClr val="tx1"/>
                </a:solidFill>
                <a:effectLst/>
                <a:latin typeface="+mn-lt"/>
                <a:ea typeface="+mn-ea"/>
                <a:cs typeface="+mn-cs"/>
              </a:rPr>
              <a:t>thermoplastics.</a:t>
            </a:r>
            <a:endParaRPr lang="en-US" sz="1200" b="0" kern="1200" baseline="0" dirty="0" smtClean="0">
              <a:solidFill>
                <a:schemeClr val="tx1"/>
              </a:solidFill>
              <a:effectLst/>
              <a:latin typeface="+mn-lt"/>
              <a:ea typeface="+mn-ea"/>
              <a:cs typeface="+mn-cs"/>
            </a:endParaRPr>
          </a:p>
          <a:p>
            <a:pPr marL="0" indent="0">
              <a:buFont typeface="Arial" panose="020B0604020202020204" pitchFamily="34" charset="0"/>
              <a:buNone/>
            </a:pPr>
            <a:endParaRPr lang="en-US" sz="1200" b="1" kern="1200" baseline="0" dirty="0" smtClean="0">
              <a:solidFill>
                <a:schemeClr val="tx1"/>
              </a:solidFill>
              <a:effectLst/>
              <a:latin typeface="+mn-lt"/>
              <a:ea typeface="+mn-ea"/>
              <a:cs typeface="+mn-cs"/>
            </a:endParaRPr>
          </a:p>
          <a:p>
            <a:pPr marL="0" indent="0">
              <a:buFont typeface="Arial" panose="020B0604020202020204" pitchFamily="34" charset="0"/>
              <a:buNone/>
            </a:pPr>
            <a:endParaRPr lang="en-US" sz="1200" b="1" kern="1200" dirty="0" smtClean="0">
              <a:solidFill>
                <a:schemeClr val="tx1"/>
              </a:solidFill>
              <a:effectLst/>
              <a:latin typeface="+mn-lt"/>
              <a:ea typeface="+mn-ea"/>
              <a:cs typeface="+mn-cs"/>
            </a:endParaRPr>
          </a:p>
        </p:txBody>
      </p:sp>
      <p:sp>
        <p:nvSpPr>
          <p:cNvPr id="4" name="מציין מיקום של מספר שקופית 3"/>
          <p:cNvSpPr>
            <a:spLocks noGrp="1"/>
          </p:cNvSpPr>
          <p:nvPr>
            <p:ph type="sldNum" sz="quarter" idx="10"/>
          </p:nvPr>
        </p:nvSpPr>
        <p:spPr/>
        <p:txBody>
          <a:bodyPr/>
          <a:lstStyle/>
          <a:p>
            <a:fld id="{F787A647-D813-4B9D-814E-1D38627A296C}" type="slidenum">
              <a:rPr lang="en-US" smtClean="0"/>
              <a:pPr/>
              <a:t>3</a:t>
            </a:fld>
            <a:endParaRPr lang="en-US" dirty="0"/>
          </a:p>
        </p:txBody>
      </p:sp>
    </p:spTree>
    <p:extLst>
      <p:ext uri="{BB962C8B-B14F-4D97-AF65-F5344CB8AC3E}">
        <p14:creationId xmlns:p14="http://schemas.microsoft.com/office/powerpoint/2010/main" val="18228055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Video:</a:t>
            </a:r>
            <a:r>
              <a:rPr lang="en-US" b="1" baseline="0" dirty="0" smtClean="0"/>
              <a:t> need to get approval from Materialise to use.</a:t>
            </a:r>
          </a:p>
          <a:p>
            <a:endParaRPr lang="en-US" b="1" baseline="0" dirty="0" smtClean="0"/>
          </a:p>
          <a:p>
            <a:r>
              <a:rPr lang="en-US" b="1" dirty="0" smtClean="0"/>
              <a:t>Instructor</a:t>
            </a:r>
            <a:r>
              <a:rPr lang="en-US" b="1" baseline="0" dirty="0" smtClean="0"/>
              <a:t> guidelines:</a:t>
            </a:r>
          </a:p>
          <a:p>
            <a:r>
              <a:rPr lang="en-US" sz="1200" kern="1200" dirty="0" smtClean="0">
                <a:solidFill>
                  <a:schemeClr val="tx1"/>
                </a:solidFill>
                <a:effectLst/>
                <a:latin typeface="+mn-lt"/>
                <a:ea typeface="+mn-ea"/>
                <a:cs typeface="+mn-cs"/>
              </a:rPr>
              <a:t>Video</a:t>
            </a:r>
            <a:r>
              <a:rPr lang="en-US" sz="1200" kern="1200" baseline="0" dirty="0" smtClean="0">
                <a:solidFill>
                  <a:schemeClr val="tx1"/>
                </a:solidFill>
                <a:effectLst/>
                <a:latin typeface="+mn-lt"/>
                <a:ea typeface="+mn-ea"/>
                <a:cs typeface="+mn-cs"/>
              </a:rPr>
              <a:t> shows automated nesting/stacking for the laser sintering process</a:t>
            </a:r>
            <a:endParaRPr lang="en-US" baseline="0" dirty="0" smtClean="0"/>
          </a:p>
          <a:p>
            <a:endParaRPr lang="en-US" b="1" baseline="0" dirty="0" smtClean="0"/>
          </a:p>
          <a:p>
            <a:r>
              <a:rPr lang="en-US" b="1" baseline="0" dirty="0" smtClean="0"/>
              <a:t>Instructor notes:</a:t>
            </a:r>
          </a:p>
          <a:p>
            <a:endParaRPr lang="en-US" b="1" dirty="0" smtClean="0"/>
          </a:p>
          <a:p>
            <a:r>
              <a:rPr lang="en-US" b="1" dirty="0" smtClean="0"/>
              <a:t>Explain: </a:t>
            </a:r>
            <a:r>
              <a:rPr lang="en-US" b="0" dirty="0" smtClean="0"/>
              <a:t>We already</a:t>
            </a:r>
            <a:r>
              <a:rPr lang="en-US" b="0" baseline="0" dirty="0" smtClean="0"/>
              <a:t> saw automated nesting for</a:t>
            </a:r>
            <a:r>
              <a:rPr lang="en-US" b="0" dirty="0" smtClean="0"/>
              <a:t> 2D layouts. That capability also exists for 3D stacking and nesting. </a:t>
            </a:r>
          </a:p>
          <a:p>
            <a:endParaRPr lang="en-US" b="1" dirty="0" smtClean="0"/>
          </a:p>
          <a:p>
            <a:r>
              <a:rPr lang="en-US" b="1" dirty="0" smtClean="0"/>
              <a:t>Click: Launch video</a:t>
            </a:r>
          </a:p>
          <a:p>
            <a:endParaRPr lang="en-US" b="1" dirty="0" smtClean="0"/>
          </a:p>
          <a:p>
            <a:r>
              <a:rPr lang="en-US" b="1" dirty="0" smtClean="0"/>
              <a:t>Explain:</a:t>
            </a:r>
            <a:r>
              <a:rPr lang="en-US" b="1" baseline="0" dirty="0" smtClean="0"/>
              <a:t> </a:t>
            </a:r>
            <a:r>
              <a:rPr lang="en-US" b="0" baseline="0" dirty="0" smtClean="0"/>
              <a:t>T</a:t>
            </a:r>
            <a:r>
              <a:rPr lang="en-US" b="0" dirty="0" smtClean="0"/>
              <a:t>hat is a time saver. Just imagin</a:t>
            </a:r>
            <a:r>
              <a:rPr lang="en-US" b="0" baseline="0" dirty="0" smtClean="0"/>
              <a:t>e how long that would take to do manually. </a:t>
            </a:r>
          </a:p>
          <a:p>
            <a:endParaRPr lang="en-US" b="0" baseline="0" dirty="0" smtClean="0"/>
          </a:p>
          <a:p>
            <a:r>
              <a:rPr lang="en-US" b="0" baseline="0" dirty="0" smtClean="0"/>
              <a:t>Please note that this software is used only for the plastic laser sintering process. </a:t>
            </a:r>
          </a:p>
          <a:p>
            <a:endParaRPr lang="en-US" b="0" baseline="0" dirty="0" smtClean="0"/>
          </a:p>
          <a:p>
            <a:endParaRPr lang="en-US" b="0" dirty="0" smtClean="0"/>
          </a:p>
          <a:p>
            <a:endParaRPr lang="en-US" b="1" dirty="0"/>
          </a:p>
        </p:txBody>
      </p:sp>
      <p:sp>
        <p:nvSpPr>
          <p:cNvPr id="4" name="Slide Number Placeholder 3"/>
          <p:cNvSpPr>
            <a:spLocks noGrp="1"/>
          </p:cNvSpPr>
          <p:nvPr>
            <p:ph type="sldNum" sz="quarter" idx="10"/>
          </p:nvPr>
        </p:nvSpPr>
        <p:spPr/>
        <p:txBody>
          <a:bodyPr/>
          <a:lstStyle/>
          <a:p>
            <a:fld id="{F787A647-D813-4B9D-814E-1D38627A296C}" type="slidenum">
              <a:rPr lang="en-US" smtClean="0"/>
              <a:pPr/>
              <a:t>30</a:t>
            </a:fld>
            <a:endParaRPr lang="en-US" dirty="0"/>
          </a:p>
        </p:txBody>
      </p:sp>
    </p:spTree>
    <p:extLst>
      <p:ext uri="{BB962C8B-B14F-4D97-AF65-F5344CB8AC3E}">
        <p14:creationId xmlns:p14="http://schemas.microsoft.com/office/powerpoint/2010/main" val="2791578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guidelines:</a:t>
            </a:r>
          </a:p>
          <a:p>
            <a:r>
              <a:rPr lang="en-US" sz="1200" kern="1200" dirty="0" smtClean="0">
                <a:solidFill>
                  <a:schemeClr val="tx1"/>
                </a:solidFill>
                <a:effectLst/>
                <a:latin typeface="+mn-lt"/>
                <a:ea typeface="+mn-ea"/>
                <a:cs typeface="+mn-cs"/>
              </a:rPr>
              <a:t>Now cover considerations</a:t>
            </a:r>
            <a:r>
              <a:rPr lang="en-US" sz="1200" kern="1200" baseline="0" dirty="0" smtClean="0">
                <a:solidFill>
                  <a:schemeClr val="tx1"/>
                </a:solidFill>
                <a:effectLst/>
                <a:latin typeface="+mn-lt"/>
                <a:ea typeface="+mn-ea"/>
                <a:cs typeface="+mn-cs"/>
              </a:rPr>
              <a:t> for 3D nesting. Note that this tutorial only covers aspect related to nesting. For example, all of the considerations that go into part orientation are NOT covered.</a:t>
            </a:r>
            <a:endParaRPr lang="en-US" baseline="0" dirty="0" smtClean="0"/>
          </a:p>
          <a:p>
            <a:endParaRPr lang="en-US" b="1" baseline="0" dirty="0" smtClean="0"/>
          </a:p>
          <a:p>
            <a:r>
              <a:rPr lang="en-US" b="1" baseline="0" dirty="0" smtClean="0"/>
              <a:t>Instructor notes:</a:t>
            </a:r>
          </a:p>
          <a:p>
            <a:endParaRPr 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 </a:t>
            </a:r>
            <a:r>
              <a:rPr lang="en-US" sz="1200" kern="1200" dirty="0" smtClean="0">
                <a:solidFill>
                  <a:schemeClr val="tx1"/>
                </a:solidFill>
                <a:effectLst/>
                <a:latin typeface="+mn-lt"/>
                <a:ea typeface="+mn-ea"/>
                <a:cs typeface="+mn-cs"/>
              </a:rPr>
              <a:t>Before parts are nested, you first need to decide the orientation of the part. Orientation has an affect on:</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Build time – for example, taller parts take more time</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Material used – orientations can affect the amount of support material used (which can also affect time)</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Feature details and surface finish</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And even part strength – layers create a grain similar to wood</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b="1" dirty="0" smtClean="0"/>
              <a:t>Explain:</a:t>
            </a:r>
            <a:r>
              <a:rPr lang="en-US" dirty="0" smtClean="0"/>
              <a:t> </a:t>
            </a:r>
            <a:r>
              <a:rPr lang="en-US" dirty="0" smtClean="0"/>
              <a:t>If we look at three orientations for this part,</a:t>
            </a:r>
            <a:r>
              <a:rPr lang="en-US" baseline="0" dirty="0" smtClean="0"/>
              <a:t> the one on the right would be the fastest, since it has the smallest Z height and the least amount of support needed. It would also be the one that can have the highest pack density.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787A647-D813-4B9D-814E-1D38627A296C}" type="slidenum">
              <a:rPr lang="en-US" smtClean="0"/>
              <a:pPr/>
              <a:t>31</a:t>
            </a:fld>
            <a:endParaRPr lang="en-US" dirty="0"/>
          </a:p>
        </p:txBody>
      </p:sp>
    </p:spTree>
    <p:extLst>
      <p:ext uri="{BB962C8B-B14F-4D97-AF65-F5344CB8AC3E}">
        <p14:creationId xmlns:p14="http://schemas.microsoft.com/office/powerpoint/2010/main" val="3564202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guidelines:</a:t>
            </a:r>
          </a:p>
          <a:p>
            <a:r>
              <a:rPr lang="en-US" sz="1200" kern="1200" dirty="0" smtClean="0">
                <a:solidFill>
                  <a:schemeClr val="tx1"/>
                </a:solidFill>
                <a:effectLst/>
                <a:latin typeface="+mn-lt"/>
                <a:ea typeface="+mn-ea"/>
                <a:cs typeface="+mn-cs"/>
              </a:rPr>
              <a:t>Now cover considerations</a:t>
            </a:r>
            <a:r>
              <a:rPr lang="en-US" sz="1200" kern="1200" baseline="0" dirty="0" smtClean="0">
                <a:solidFill>
                  <a:schemeClr val="tx1"/>
                </a:solidFill>
                <a:effectLst/>
                <a:latin typeface="+mn-lt"/>
                <a:ea typeface="+mn-ea"/>
                <a:cs typeface="+mn-cs"/>
              </a:rPr>
              <a:t> for 3D nesting. Note that this tutorial only covers aspect related to nesting. For example, all of the considerations that go into part orientation are NOT covered.</a:t>
            </a:r>
            <a:endParaRPr lang="en-US" baseline="0" dirty="0" smtClean="0"/>
          </a:p>
          <a:p>
            <a:endParaRPr lang="en-US" b="1" baseline="0" dirty="0" smtClean="0"/>
          </a:p>
          <a:p>
            <a:r>
              <a:rPr lang="en-US" b="1" baseline="0" dirty="0" smtClean="0"/>
              <a:t>Instructor notes:</a:t>
            </a:r>
          </a:p>
          <a:p>
            <a:endParaRPr 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 </a:t>
            </a:r>
            <a:r>
              <a:rPr lang="en-US" b="0" dirty="0" smtClean="0"/>
              <a:t>But the smallest</a:t>
            </a:r>
            <a:r>
              <a:rPr lang="en-US" b="0" baseline="0" dirty="0" smtClean="0"/>
              <a:t> Z height isn’t always the best option. Laying the cylinder on its side will stair-step the inner and outer walls. It may also need supports on the inside, which can add some time and cost. The best option in this case is the upright orientation on the right. The cylinder will have an accurate profile and there will be minimal supports.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F787A647-D813-4B9D-814E-1D38627A296C}" type="slidenum">
              <a:rPr lang="en-US" smtClean="0"/>
              <a:pPr/>
              <a:t>32</a:t>
            </a:fld>
            <a:endParaRPr lang="en-US" dirty="0"/>
          </a:p>
        </p:txBody>
      </p:sp>
    </p:spTree>
    <p:extLst>
      <p:ext uri="{BB962C8B-B14F-4D97-AF65-F5344CB8AC3E}">
        <p14:creationId xmlns:p14="http://schemas.microsoft.com/office/powerpoint/2010/main" val="19821184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guidelines:</a:t>
            </a:r>
          </a:p>
          <a:p>
            <a:r>
              <a:rPr lang="en-US" sz="1200" kern="1200" dirty="0" smtClean="0">
                <a:solidFill>
                  <a:schemeClr val="tx1"/>
                </a:solidFill>
                <a:effectLst/>
                <a:latin typeface="+mn-lt"/>
                <a:ea typeface="+mn-ea"/>
                <a:cs typeface="+mn-cs"/>
              </a:rPr>
              <a:t>Discuss spacing</a:t>
            </a:r>
            <a:r>
              <a:rPr lang="en-US" sz="1200" kern="1200" baseline="0" dirty="0" smtClean="0">
                <a:solidFill>
                  <a:schemeClr val="tx1"/>
                </a:solidFill>
                <a:effectLst/>
                <a:latin typeface="+mn-lt"/>
                <a:ea typeface="+mn-ea"/>
                <a:cs typeface="+mn-cs"/>
              </a:rPr>
              <a:t> between parts.</a:t>
            </a:r>
            <a:endParaRPr lang="en-US" baseline="0" dirty="0" smtClean="0"/>
          </a:p>
          <a:p>
            <a:endParaRPr lang="en-US" b="1" baseline="0" dirty="0" smtClean="0"/>
          </a:p>
          <a:p>
            <a:r>
              <a:rPr lang="en-US" b="1" baseline="0" dirty="0" smtClean="0"/>
              <a:t>Instructor notes:</a:t>
            </a:r>
          </a:p>
          <a:p>
            <a:endParaRPr 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 </a:t>
            </a:r>
            <a:r>
              <a:rPr lang="en-US" sz="1200" kern="1200" dirty="0" smtClean="0">
                <a:solidFill>
                  <a:schemeClr val="tx1"/>
                </a:solidFill>
                <a:effectLst/>
                <a:latin typeface="+mn-lt"/>
                <a:ea typeface="+mn-ea"/>
                <a:cs typeface="+mn-cs"/>
              </a:rPr>
              <a:t>After deciding the orientation, next you nest the parts on the build tray. As with 2D nesting, you want to </a:t>
            </a:r>
            <a:r>
              <a:rPr lang="en-US" sz="1200" kern="1200" dirty="0" smtClean="0">
                <a:solidFill>
                  <a:schemeClr val="tx1"/>
                </a:solidFill>
                <a:effectLst/>
                <a:latin typeface="+mn-lt"/>
                <a:ea typeface="+mn-ea"/>
                <a:cs typeface="+mn-cs"/>
              </a:rPr>
              <a:t>pack </a:t>
            </a:r>
            <a:r>
              <a:rPr lang="en-US" sz="1200" kern="1200" dirty="0" smtClean="0">
                <a:solidFill>
                  <a:schemeClr val="tx1"/>
                </a:solidFill>
                <a:effectLst/>
                <a:latin typeface="+mn-lt"/>
                <a:ea typeface="+mn-ea"/>
                <a:cs typeface="+mn-cs"/>
              </a:rPr>
              <a:t>them as tightly as possible to get the most parts out of a run. This decreases the time and cost per part. But,</a:t>
            </a:r>
            <a:r>
              <a:rPr lang="en-US" sz="1200" kern="1200" baseline="0" dirty="0" smtClean="0">
                <a:solidFill>
                  <a:schemeClr val="tx1"/>
                </a:solidFill>
                <a:effectLst/>
                <a:latin typeface="+mn-lt"/>
                <a:ea typeface="+mn-ea"/>
                <a:cs typeface="+mn-cs"/>
              </a:rPr>
              <a:t> as we saw with 2D nesting, you can’t butt parts against one another. Each technology will have a recommended spacing distance between parts and between parts and the edge of the build area.</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With this layout, we can’t quite fit a fourth row of parts. So...</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787A647-D813-4B9D-814E-1D38627A296C}" type="slidenum">
              <a:rPr lang="en-US" smtClean="0"/>
              <a:pPr/>
              <a:t>33</a:t>
            </a:fld>
            <a:endParaRPr lang="en-US" dirty="0"/>
          </a:p>
        </p:txBody>
      </p:sp>
    </p:spTree>
    <p:extLst>
      <p:ext uri="{BB962C8B-B14F-4D97-AF65-F5344CB8AC3E}">
        <p14:creationId xmlns:p14="http://schemas.microsoft.com/office/powerpoint/2010/main" val="41688288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guidelines:</a:t>
            </a:r>
          </a:p>
          <a:p>
            <a:r>
              <a:rPr lang="en-US" sz="1200" kern="1200" dirty="0" smtClean="0">
                <a:solidFill>
                  <a:schemeClr val="tx1"/>
                </a:solidFill>
                <a:effectLst/>
                <a:latin typeface="+mn-lt"/>
                <a:ea typeface="+mn-ea"/>
                <a:cs typeface="+mn-cs"/>
              </a:rPr>
              <a:t>Discuss build dissimilar</a:t>
            </a:r>
            <a:r>
              <a:rPr lang="en-US" sz="1200" kern="1200" baseline="0" dirty="0" smtClean="0">
                <a:solidFill>
                  <a:schemeClr val="tx1"/>
                </a:solidFill>
                <a:effectLst/>
                <a:latin typeface="+mn-lt"/>
                <a:ea typeface="+mn-ea"/>
                <a:cs typeface="+mn-cs"/>
              </a:rPr>
              <a:t> parts to use up any available space.</a:t>
            </a:r>
            <a:endParaRPr lang="en-US" baseline="0" dirty="0" smtClean="0"/>
          </a:p>
          <a:p>
            <a:endParaRPr lang="en-US" b="1" baseline="0" dirty="0" smtClean="0"/>
          </a:p>
          <a:p>
            <a:r>
              <a:rPr lang="en-US" b="1" baseline="0" dirty="0" smtClean="0"/>
              <a:t>Instructor notes:</a:t>
            </a:r>
          </a:p>
          <a:p>
            <a:endParaRPr 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a:t>
            </a:r>
            <a:r>
              <a:rPr lang="en-US" b="1" baseline="0" dirty="0" smtClean="0"/>
              <a:t> </a:t>
            </a:r>
            <a:r>
              <a:rPr lang="en-US" b="0" baseline="0" dirty="0" smtClean="0"/>
              <a:t>…w</a:t>
            </a:r>
            <a:r>
              <a:rPr lang="en-US" b="0" dirty="0" smtClean="0"/>
              <a:t>e </a:t>
            </a:r>
            <a:r>
              <a:rPr lang="en-US" b="0" dirty="0" smtClean="0"/>
              <a:t>place</a:t>
            </a:r>
            <a:r>
              <a:rPr lang="en-US" b="0" baseline="0" dirty="0" smtClean="0"/>
              <a:t> another type of part in the empty space. But when you do, you will need to be considerate of the total build time. Adding more parts may extend build completion that affects scheduling. For example, if more parts extends the build time by a few hours and that means you can’</a:t>
            </a:r>
            <a:r>
              <a:rPr lang="en-US" sz="1200" b="0" kern="1200" baseline="0" dirty="0" smtClean="0">
                <a:solidFill>
                  <a:schemeClr val="tx1"/>
                </a:solidFill>
                <a:effectLst/>
                <a:latin typeface="+mn-lt"/>
                <a:ea typeface="+mn-ea"/>
                <a:cs typeface="+mn-cs"/>
              </a:rPr>
              <a:t>t start another job before leaving for the day, your total throughput will be less when building more in the first run.</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p:txBody>
      </p:sp>
      <p:sp>
        <p:nvSpPr>
          <p:cNvPr id="4" name="Slide Number Placeholder 3"/>
          <p:cNvSpPr>
            <a:spLocks noGrp="1"/>
          </p:cNvSpPr>
          <p:nvPr>
            <p:ph type="sldNum" sz="quarter" idx="10"/>
          </p:nvPr>
        </p:nvSpPr>
        <p:spPr/>
        <p:txBody>
          <a:bodyPr/>
          <a:lstStyle/>
          <a:p>
            <a:fld id="{F787A647-D813-4B9D-814E-1D38627A296C}" type="slidenum">
              <a:rPr lang="en-US" smtClean="0"/>
              <a:pPr/>
              <a:t>34</a:t>
            </a:fld>
            <a:endParaRPr lang="en-US" dirty="0"/>
          </a:p>
        </p:txBody>
      </p:sp>
    </p:spTree>
    <p:extLst>
      <p:ext uri="{BB962C8B-B14F-4D97-AF65-F5344CB8AC3E}">
        <p14:creationId xmlns:p14="http://schemas.microsoft.com/office/powerpoint/2010/main" val="42408341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guidelines:</a:t>
            </a:r>
          </a:p>
          <a:p>
            <a:r>
              <a:rPr lang="en-US" sz="1200" kern="1200" dirty="0" smtClean="0">
                <a:solidFill>
                  <a:schemeClr val="tx1"/>
                </a:solidFill>
                <a:effectLst/>
                <a:latin typeface="+mn-lt"/>
                <a:ea typeface="+mn-ea"/>
                <a:cs typeface="+mn-cs"/>
              </a:rPr>
              <a:t>Discuss part height considerations.</a:t>
            </a:r>
            <a:endParaRPr lang="en-US" baseline="0" dirty="0" smtClean="0"/>
          </a:p>
          <a:p>
            <a:endParaRPr lang="en-US" b="1" baseline="0" dirty="0" smtClean="0"/>
          </a:p>
          <a:p>
            <a:r>
              <a:rPr lang="en-US" b="1" baseline="0" dirty="0" smtClean="0"/>
              <a:t>Instructor notes:</a:t>
            </a:r>
          </a:p>
          <a:p>
            <a:endParaRPr lang="en-US" b="1"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 </a:t>
            </a:r>
            <a:r>
              <a:rPr lang="en-US" b="0" dirty="0" smtClean="0"/>
              <a:t>That would be especially true if</a:t>
            </a:r>
            <a:r>
              <a:rPr lang="en-US" b="0" baseline="0" dirty="0" smtClean="0"/>
              <a:t> you added much taller parts.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baseline="0" dirty="0" smtClean="0"/>
              <a:t>Explain:</a:t>
            </a:r>
            <a:r>
              <a:rPr lang="en-US" b="0" baseline="0" dirty="0" smtClean="0"/>
              <a:t> </a:t>
            </a:r>
            <a:r>
              <a:rPr lang="en-US" b="0" baseline="0" dirty="0" smtClean="0"/>
              <a:t>All 3D printing processes have unproductive overhead built into the process. This is time for the printer to do something other than making the actual part, and this time happens on each and every layer. So taller parts take longer to build.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baseline="0" dirty="0" smtClean="0"/>
              <a:t>Explain:</a:t>
            </a:r>
            <a:r>
              <a:rPr lang="en-US" b="0" baseline="0" dirty="0" smtClean="0"/>
              <a:t> </a:t>
            </a:r>
            <a:r>
              <a:rPr lang="en-US" b="0" baseline="0" dirty="0" smtClean="0"/>
              <a:t>In this example, adding the three smaller parts won’t add any overhead time, so they are along for the ride. But if the taller parts were added to the smaller parts, overhead time will significantly increase. The rule of thumb is to try to build similar height parts in each run and to avoid adding one tall part to an otherwise short build.</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F787A647-D813-4B9D-814E-1D38627A296C}" type="slidenum">
              <a:rPr lang="en-US" smtClean="0"/>
              <a:pPr/>
              <a:t>35</a:t>
            </a:fld>
            <a:endParaRPr lang="en-US" dirty="0"/>
          </a:p>
        </p:txBody>
      </p:sp>
    </p:spTree>
    <p:extLst>
      <p:ext uri="{BB962C8B-B14F-4D97-AF65-F5344CB8AC3E}">
        <p14:creationId xmlns:p14="http://schemas.microsoft.com/office/powerpoint/2010/main" val="8987180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guidelines:</a:t>
            </a:r>
          </a:p>
          <a:p>
            <a:r>
              <a:rPr lang="en-US" sz="1200" kern="1200" dirty="0" smtClean="0">
                <a:solidFill>
                  <a:schemeClr val="tx1"/>
                </a:solidFill>
                <a:effectLst/>
                <a:latin typeface="+mn-lt"/>
                <a:ea typeface="+mn-ea"/>
                <a:cs typeface="+mn-cs"/>
              </a:rPr>
              <a:t>Discuss overlapping</a:t>
            </a:r>
            <a:r>
              <a:rPr lang="en-US" sz="1200" kern="1200" baseline="0" dirty="0" smtClean="0">
                <a:solidFill>
                  <a:schemeClr val="tx1"/>
                </a:solidFill>
                <a:effectLst/>
                <a:latin typeface="+mn-lt"/>
                <a:ea typeface="+mn-ea"/>
                <a:cs typeface="+mn-cs"/>
              </a:rPr>
              <a:t> parts.</a:t>
            </a:r>
            <a:endParaRPr lang="en-US" baseline="0" dirty="0" smtClean="0"/>
          </a:p>
          <a:p>
            <a:endParaRPr lang="en-US" b="1" baseline="0" dirty="0" smtClean="0"/>
          </a:p>
          <a:p>
            <a:r>
              <a:rPr lang="en-US" b="1" baseline="0" dirty="0" smtClean="0"/>
              <a:t>Instructor notes:</a:t>
            </a:r>
          </a:p>
          <a:p>
            <a:endParaRPr 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 </a:t>
            </a:r>
            <a:r>
              <a:rPr lang="en-US" b="0" dirty="0" smtClean="0"/>
              <a:t>The last consideration we will cover is overlapping parts, as shown above. While there are some exceptions, generally one part cannot invade the largest top-down profile of a neighbor.</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b="0" dirty="0" smtClean="0"/>
          </a:p>
        </p:txBody>
      </p:sp>
      <p:sp>
        <p:nvSpPr>
          <p:cNvPr id="4" name="Slide Number Placeholder 3"/>
          <p:cNvSpPr>
            <a:spLocks noGrp="1"/>
          </p:cNvSpPr>
          <p:nvPr>
            <p:ph type="sldNum" sz="quarter" idx="10"/>
          </p:nvPr>
        </p:nvSpPr>
        <p:spPr/>
        <p:txBody>
          <a:bodyPr/>
          <a:lstStyle/>
          <a:p>
            <a:fld id="{F787A647-D813-4B9D-814E-1D38627A296C}" type="slidenum">
              <a:rPr lang="en-US" smtClean="0"/>
              <a:pPr/>
              <a:t>36</a:t>
            </a:fld>
            <a:endParaRPr lang="en-US" dirty="0"/>
          </a:p>
        </p:txBody>
      </p:sp>
    </p:spTree>
    <p:extLst>
      <p:ext uri="{BB962C8B-B14F-4D97-AF65-F5344CB8AC3E}">
        <p14:creationId xmlns:p14="http://schemas.microsoft.com/office/powerpoint/2010/main" val="21499325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guidelines:</a:t>
            </a:r>
          </a:p>
          <a:p>
            <a:r>
              <a:rPr lang="en-US" sz="1200" kern="1200" dirty="0" smtClean="0">
                <a:solidFill>
                  <a:schemeClr val="tx1"/>
                </a:solidFill>
                <a:effectLst/>
                <a:latin typeface="+mn-lt"/>
                <a:ea typeface="+mn-ea"/>
                <a:cs typeface="+mn-cs"/>
              </a:rPr>
              <a:t>Discuss overlapping</a:t>
            </a:r>
            <a:r>
              <a:rPr lang="en-US" sz="1200" kern="1200" baseline="0" dirty="0" smtClean="0">
                <a:solidFill>
                  <a:schemeClr val="tx1"/>
                </a:solidFill>
                <a:effectLst/>
                <a:latin typeface="+mn-lt"/>
                <a:ea typeface="+mn-ea"/>
                <a:cs typeface="+mn-cs"/>
              </a:rPr>
              <a:t> parts.</a:t>
            </a:r>
            <a:endParaRPr lang="en-US" baseline="0" dirty="0" smtClean="0"/>
          </a:p>
          <a:p>
            <a:endParaRPr lang="en-US" b="1" baseline="0" dirty="0" smtClean="0"/>
          </a:p>
          <a:p>
            <a:r>
              <a:rPr lang="en-US" b="1" baseline="0" dirty="0" smtClean="0"/>
              <a:t>Instructor notes:</a:t>
            </a:r>
          </a:p>
          <a:p>
            <a:endParaRPr 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 </a:t>
            </a:r>
            <a:r>
              <a:rPr lang="en-US" b="0" dirty="0" smtClean="0"/>
              <a:t>Imagine</a:t>
            </a:r>
            <a:r>
              <a:rPr lang="en-US" b="0" baseline="0" dirty="0" smtClean="0"/>
              <a:t> the transparent blue box as the part’s shadow if light is shining down from directly above. That would be the zone that other parts could not impinge upon. To make a valid layout, the right-hand part would need to shift to the right to clear the left-hand part’s top-down profile by an amount specified by the 3D printing technology.</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baseline="0" dirty="0" smtClean="0"/>
              <a:t>Explain: There is one </a:t>
            </a:r>
            <a:r>
              <a:rPr lang="en-US" b="1" baseline="0" dirty="0" smtClean="0"/>
              <a:t>exception. That would be with </a:t>
            </a:r>
            <a:r>
              <a:rPr lang="en-US" b="0" dirty="0" smtClean="0"/>
              <a:t>powder bed processes where the loose powder holds a part,  so support structures are not needed. There</a:t>
            </a:r>
            <a:r>
              <a:rPr lang="en-US" b="0" baseline="0" dirty="0" smtClean="0"/>
              <a:t> is still a minimum spacing between parts, but overlapping is allowed.</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b="0" dirty="0" smtClean="0"/>
          </a:p>
        </p:txBody>
      </p:sp>
      <p:sp>
        <p:nvSpPr>
          <p:cNvPr id="4" name="Slide Number Placeholder 3"/>
          <p:cNvSpPr>
            <a:spLocks noGrp="1"/>
          </p:cNvSpPr>
          <p:nvPr>
            <p:ph type="sldNum" sz="quarter" idx="10"/>
          </p:nvPr>
        </p:nvSpPr>
        <p:spPr/>
        <p:txBody>
          <a:bodyPr/>
          <a:lstStyle/>
          <a:p>
            <a:fld id="{F787A647-D813-4B9D-814E-1D38627A296C}" type="slidenum">
              <a:rPr lang="en-US" smtClean="0"/>
              <a:pPr/>
              <a:t>37</a:t>
            </a:fld>
            <a:endParaRPr lang="en-US" dirty="0"/>
          </a:p>
        </p:txBody>
      </p:sp>
    </p:spTree>
    <p:extLst>
      <p:ext uri="{BB962C8B-B14F-4D97-AF65-F5344CB8AC3E}">
        <p14:creationId xmlns:p14="http://schemas.microsoft.com/office/powerpoint/2010/main" val="5525785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guidelines:</a:t>
            </a:r>
          </a:p>
          <a:p>
            <a:r>
              <a:rPr lang="en-US" sz="1200" kern="1200" dirty="0" smtClean="0">
                <a:solidFill>
                  <a:schemeClr val="tx1"/>
                </a:solidFill>
                <a:effectLst/>
                <a:latin typeface="+mn-lt"/>
                <a:ea typeface="+mn-ea"/>
                <a:cs typeface="+mn-cs"/>
              </a:rPr>
              <a:t>Cover the advantages of nesting for 3D applications</a:t>
            </a:r>
            <a:endParaRPr lang="en-US" baseline="0" dirty="0" smtClean="0"/>
          </a:p>
          <a:p>
            <a:endParaRPr lang="en-US" b="1" baseline="0" dirty="0" smtClean="0"/>
          </a:p>
          <a:p>
            <a:r>
              <a:rPr lang="en-US" b="1" baseline="0" dirty="0" smtClean="0"/>
              <a:t>Instructor notes:</a:t>
            </a:r>
          </a:p>
          <a:p>
            <a:endParaRPr 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 </a:t>
            </a:r>
            <a:r>
              <a:rPr lang="en-US" b="0" dirty="0" smtClean="0"/>
              <a:t>Remember the cookie dough or cookie sheet analogy. This is where the</a:t>
            </a:r>
            <a:r>
              <a:rPr lang="en-US" b="0" baseline="0" dirty="0" smtClean="0"/>
              <a:t> difference is the greatest.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baseline="0" dirty="0" smtClean="0"/>
              <a:t>Explain: </a:t>
            </a:r>
            <a:r>
              <a:rPr lang="en-US" b="0" baseline="0" dirty="0" smtClean="0"/>
              <a:t>Unlike 2D nesting, decreasing waste isn’t always an advantage of nesting</a:t>
            </a:r>
            <a:r>
              <a:rPr lang="en-US" sz="1200" kern="1200" dirty="0" smtClean="0">
                <a:solidFill>
                  <a:schemeClr val="tx1"/>
                </a:solidFill>
                <a:effectLst/>
                <a:latin typeface="+mn-lt"/>
                <a:ea typeface="+mn-ea"/>
                <a:cs typeface="+mn-cs"/>
              </a:rPr>
              <a:t>, at least when</a:t>
            </a:r>
            <a:r>
              <a:rPr lang="en-US" sz="1200" kern="1200" baseline="0" dirty="0" smtClean="0">
                <a:solidFill>
                  <a:schemeClr val="tx1"/>
                </a:solidFill>
                <a:effectLst/>
                <a:latin typeface="+mn-lt"/>
                <a:ea typeface="+mn-ea"/>
                <a:cs typeface="+mn-cs"/>
              </a:rPr>
              <a:t> considering the </a:t>
            </a:r>
            <a:r>
              <a:rPr lang="en-US" sz="1200" kern="1200" dirty="0" smtClean="0">
                <a:solidFill>
                  <a:schemeClr val="tx1"/>
                </a:solidFill>
                <a:effectLst/>
                <a:latin typeface="+mn-lt"/>
                <a:ea typeface="+mn-ea"/>
                <a:cs typeface="+mn-cs"/>
              </a:rPr>
              <a:t>material that goes into the part.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Explain:</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For technologies that deposit material, nesting doesn’t change the amount of material or the amount of waste. Since technologies like Fused Deposition Modeling and PolyJet, deposit material only where needed, there is no waste. So the primary advantages</a:t>
            </a:r>
            <a:r>
              <a:rPr lang="en-US" sz="1200" kern="1200" baseline="0" dirty="0" smtClean="0">
                <a:solidFill>
                  <a:schemeClr val="tx1"/>
                </a:solidFill>
                <a:effectLst/>
                <a:latin typeface="+mn-lt"/>
                <a:ea typeface="+mn-ea"/>
                <a:cs typeface="+mn-cs"/>
              </a:rPr>
              <a:t> of nesting are lowering time and increasing throughput, which when combined lower costs. These are the cookie sheet examples; placing parts as close together as possible and filling every square inch to get the most out of each batch.</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787A647-D813-4B9D-814E-1D38627A296C}" type="slidenum">
              <a:rPr lang="en-US" smtClean="0"/>
              <a:pPr/>
              <a:t>38</a:t>
            </a:fld>
            <a:endParaRPr lang="en-US" dirty="0"/>
          </a:p>
        </p:txBody>
      </p:sp>
    </p:spTree>
    <p:extLst>
      <p:ext uri="{BB962C8B-B14F-4D97-AF65-F5344CB8AC3E}">
        <p14:creationId xmlns:p14="http://schemas.microsoft.com/office/powerpoint/2010/main" val="34695429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guidelines:</a:t>
            </a:r>
          </a:p>
          <a:p>
            <a:r>
              <a:rPr lang="en-US" sz="1200" kern="1200" dirty="0" smtClean="0">
                <a:solidFill>
                  <a:schemeClr val="tx1"/>
                </a:solidFill>
                <a:effectLst/>
                <a:latin typeface="+mn-lt"/>
                <a:ea typeface="+mn-ea"/>
                <a:cs typeface="+mn-cs"/>
              </a:rPr>
              <a:t>Cover the advantages of nesting for 3D applications</a:t>
            </a:r>
            <a:endParaRPr lang="en-US" baseline="0" dirty="0" smtClean="0"/>
          </a:p>
          <a:p>
            <a:endParaRPr lang="en-US" b="1" baseline="0" dirty="0" smtClean="0"/>
          </a:p>
          <a:p>
            <a:r>
              <a:rPr lang="en-US" b="1" baseline="0" dirty="0" smtClean="0"/>
              <a:t>Instructor notes:</a:t>
            </a:r>
          </a:p>
          <a:p>
            <a:endParaRPr 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 </a:t>
            </a:r>
            <a:r>
              <a:rPr lang="en-US" b="0" dirty="0" smtClean="0"/>
              <a:t>Where</a:t>
            </a:r>
            <a:r>
              <a:rPr lang="en-US" b="0" baseline="0" dirty="0" smtClean="0"/>
              <a:t> waste can be decreased is in the cookie dough technologies. For powder bed technologies, the parts are surrounded with powder. That powder fills the entire build chamber up to the height of the tallest part. So the more parts placed in the build, the less powder there is to remove.</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baseline="0" dirty="0" smtClean="0"/>
              <a:t>Explain:</a:t>
            </a:r>
            <a:r>
              <a:rPr lang="en-US" b="0" baseline="0" dirty="0" smtClean="0"/>
              <a:t> </a:t>
            </a:r>
            <a:r>
              <a:rPr lang="en-US" b="0" baseline="0" dirty="0" smtClean="0"/>
              <a:t>Now, all of that powder isn’t scrap. It can be recycled and placed back in the machine. But not all of the recycled material will be reused. For example, with laser sintering of plastics, only a percentage, about 30%, of the unused powder in a build is reused. So if a layer contains more parts, there is less </a:t>
            </a:r>
            <a:r>
              <a:rPr lang="en-US" b="0" baseline="0" dirty="0" smtClean="0"/>
              <a:t>scrap.</a:t>
            </a:r>
            <a:endParaRPr lang="en-US" b="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F787A647-D813-4B9D-814E-1D38627A296C}" type="slidenum">
              <a:rPr lang="en-US" smtClean="0"/>
              <a:pPr/>
              <a:t>39</a:t>
            </a:fld>
            <a:endParaRPr lang="en-US" dirty="0"/>
          </a:p>
        </p:txBody>
      </p:sp>
    </p:spTree>
    <p:extLst>
      <p:ext uri="{BB962C8B-B14F-4D97-AF65-F5344CB8AC3E}">
        <p14:creationId xmlns:p14="http://schemas.microsoft.com/office/powerpoint/2010/main" val="1156848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b="1" dirty="0" smtClean="0"/>
              <a:t>Instructor guidelines:</a:t>
            </a:r>
          </a:p>
          <a:p>
            <a:endParaRPr lang="en-US" b="1" dirty="0" smtClean="0"/>
          </a:p>
          <a:p>
            <a:r>
              <a:rPr lang="en-US" b="1" dirty="0" smtClean="0"/>
              <a:t>Explain: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2D nesting concepts include: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Advantages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Less waste</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Less motion/travel distance</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Part space for same number of parts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More parts per operation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Considerations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Spacing between parts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Orientation</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Using</a:t>
            </a:r>
            <a:r>
              <a:rPr lang="en-US" sz="1200" kern="1200" baseline="0" dirty="0" smtClean="0">
                <a:solidFill>
                  <a:schemeClr val="tx1"/>
                </a:solidFill>
                <a:effectLst/>
                <a:latin typeface="+mn-lt"/>
                <a:ea typeface="+mn-ea"/>
                <a:cs typeface="+mn-cs"/>
              </a:rPr>
              <a:t> different parts to maximize material utilization</a:t>
            </a:r>
          </a:p>
          <a:p>
            <a:pPr marL="171450" lvl="0" indent="-171450">
              <a:buFont typeface="Arial" panose="020B0604020202020204" pitchFamily="34" charset="0"/>
              <a:buChar char="•"/>
            </a:pPr>
            <a:r>
              <a:rPr lang="en-US" sz="1200" kern="1200" baseline="0" dirty="0" smtClean="0">
                <a:solidFill>
                  <a:schemeClr val="tx1"/>
                </a:solidFill>
                <a:effectLst/>
                <a:latin typeface="+mn-lt"/>
                <a:ea typeface="+mn-ea"/>
                <a:cs typeface="+mn-cs"/>
              </a:rPr>
              <a:t>These are presented through</a:t>
            </a:r>
          </a:p>
          <a:p>
            <a:pPr marL="6286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Cookie cutting</a:t>
            </a:r>
          </a:p>
          <a:p>
            <a:pPr marL="6286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Fabric cutting</a:t>
            </a:r>
          </a:p>
          <a:p>
            <a:pPr marL="6286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Woodworking</a:t>
            </a:r>
          </a:p>
          <a:p>
            <a:pPr marL="171450" lvl="0" indent="-171450">
              <a:buFont typeface="Arial" panose="020B0604020202020204" pitchFamily="34" charset="0"/>
              <a:buChar char="•"/>
            </a:pPr>
            <a:r>
              <a:rPr lang="en-US" sz="1200" kern="1200" baseline="0" dirty="0" smtClean="0">
                <a:solidFill>
                  <a:schemeClr val="tx1"/>
                </a:solidFill>
                <a:effectLst/>
                <a:latin typeface="+mn-lt"/>
                <a:ea typeface="+mn-ea"/>
                <a:cs typeface="+mn-cs"/>
              </a:rPr>
              <a:t>The concepts are then tied to 2D manufacturing methods</a:t>
            </a:r>
          </a:p>
          <a:p>
            <a:pPr marL="0" lvl="0" indent="0">
              <a:buFont typeface="Arial" panose="020B0604020202020204" pitchFamily="34" charset="0"/>
              <a:buNone/>
            </a:pPr>
            <a:endParaRPr lang="en-US" sz="1200" kern="1200" baseline="0" dirty="0" smtClean="0">
              <a:solidFill>
                <a:schemeClr val="tx1"/>
              </a:solidFill>
              <a:effectLst/>
              <a:latin typeface="+mn-lt"/>
              <a:ea typeface="+mn-ea"/>
              <a:cs typeface="+mn-cs"/>
            </a:endParaRPr>
          </a:p>
          <a:p>
            <a:pPr marL="0" lvl="0" indent="0">
              <a:buFont typeface="Arial" panose="020B0604020202020204" pitchFamily="34" charset="0"/>
              <a:buNone/>
            </a:pPr>
            <a:r>
              <a:rPr lang="en-US" sz="1200" b="1" kern="1200" baseline="0" dirty="0" smtClean="0">
                <a:solidFill>
                  <a:schemeClr val="tx1"/>
                </a:solidFill>
                <a:effectLst/>
                <a:latin typeface="+mn-lt"/>
                <a:ea typeface="+mn-ea"/>
                <a:cs typeface="+mn-cs"/>
              </a:rPr>
              <a:t>Instructor notes:</a:t>
            </a:r>
          </a:p>
          <a:p>
            <a:pPr marL="0" lvl="0" indent="0">
              <a:buFont typeface="Arial" panose="020B0604020202020204" pitchFamily="34" charset="0"/>
              <a:buNone/>
            </a:pPr>
            <a:endParaRPr lang="en-US" sz="1200" b="1"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baseline="0" dirty="0" smtClean="0">
                <a:solidFill>
                  <a:schemeClr val="tx1"/>
                </a:solidFill>
                <a:effectLst/>
                <a:latin typeface="+mn-lt"/>
                <a:ea typeface="+mn-ea"/>
                <a:cs typeface="+mn-cs"/>
              </a:rPr>
              <a:t>Explain: </a:t>
            </a:r>
            <a:r>
              <a:rPr lang="en-US" sz="1200" kern="1200" dirty="0" smtClean="0">
                <a:solidFill>
                  <a:schemeClr val="tx1"/>
                </a:solidFill>
                <a:effectLst/>
                <a:latin typeface="+mn-lt"/>
                <a:ea typeface="+mn-ea"/>
                <a:cs typeface="+mn-cs"/>
              </a:rPr>
              <a:t>We are going to start with simple nesting concepts in the 2D world and build from them to 3D and then discuss nesting in the context of 3D printing. And what could be better than starting with everyone’s favorite treat, cookies!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smtClean="0">
                <a:solidFill>
                  <a:schemeClr val="tx1"/>
                </a:solidFill>
                <a:effectLst/>
                <a:latin typeface="+mn-lt"/>
                <a:ea typeface="+mn-ea"/>
                <a:cs typeface="+mn-cs"/>
              </a:rPr>
              <a:t>Ask: </a:t>
            </a:r>
            <a:r>
              <a:rPr lang="en-US" sz="1200" kern="1200" dirty="0" smtClean="0">
                <a:solidFill>
                  <a:schemeClr val="tx1"/>
                </a:solidFill>
                <a:effectLst/>
                <a:latin typeface="+mn-lt"/>
                <a:ea typeface="+mn-ea"/>
                <a:cs typeface="+mn-cs"/>
              </a:rPr>
              <a:t>What is the advantage of cutting the cookies as close together as possible?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endParaRPr lang="en-US" sz="1200" b="1" kern="1200" baseline="0" dirty="0" smtClean="0">
              <a:solidFill>
                <a:schemeClr val="tx1"/>
              </a:solidFill>
              <a:effectLst/>
              <a:latin typeface="+mn-lt"/>
              <a:ea typeface="+mn-ea"/>
              <a:cs typeface="+mn-cs"/>
            </a:endParaRP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p:txBody>
      </p:sp>
      <p:sp>
        <p:nvSpPr>
          <p:cNvPr id="4" name="מציין מיקום של מספר שקופית 3"/>
          <p:cNvSpPr>
            <a:spLocks noGrp="1"/>
          </p:cNvSpPr>
          <p:nvPr>
            <p:ph type="sldNum" sz="quarter" idx="10"/>
          </p:nvPr>
        </p:nvSpPr>
        <p:spPr/>
        <p:txBody>
          <a:bodyPr/>
          <a:lstStyle/>
          <a:p>
            <a:fld id="{F787A647-D813-4B9D-814E-1D38627A296C}" type="slidenum">
              <a:rPr lang="en-US" smtClean="0"/>
              <a:pPr/>
              <a:t>4</a:t>
            </a:fld>
            <a:endParaRPr lang="en-US" dirty="0"/>
          </a:p>
        </p:txBody>
      </p:sp>
    </p:spTree>
    <p:extLst>
      <p:ext uri="{BB962C8B-B14F-4D97-AF65-F5344CB8AC3E}">
        <p14:creationId xmlns:p14="http://schemas.microsoft.com/office/powerpoint/2010/main" val="24940126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guidelines:</a:t>
            </a:r>
          </a:p>
          <a:p>
            <a:r>
              <a:rPr lang="en-US" sz="1200" kern="1200" dirty="0" smtClean="0">
                <a:solidFill>
                  <a:schemeClr val="tx1"/>
                </a:solidFill>
                <a:effectLst/>
                <a:latin typeface="+mn-lt"/>
                <a:ea typeface="+mn-ea"/>
                <a:cs typeface="+mn-cs"/>
              </a:rPr>
              <a:t>Cover the primary goal of increasing the yield per </a:t>
            </a:r>
            <a:r>
              <a:rPr lang="en-US" sz="1200" kern="1200" dirty="0" smtClean="0">
                <a:solidFill>
                  <a:schemeClr val="tx1"/>
                </a:solidFill>
                <a:effectLst/>
                <a:latin typeface="+mn-lt"/>
                <a:ea typeface="+mn-ea"/>
                <a:cs typeface="+mn-cs"/>
              </a:rPr>
              <a:t>build.</a:t>
            </a:r>
            <a:endParaRPr lang="en-US" baseline="0" dirty="0" smtClean="0"/>
          </a:p>
          <a:p>
            <a:endParaRPr lang="en-US" b="1" baseline="0" dirty="0" smtClean="0"/>
          </a:p>
          <a:p>
            <a:r>
              <a:rPr lang="en-US" b="1" baseline="0" dirty="0" smtClean="0"/>
              <a:t>Instructor notes:</a:t>
            </a:r>
          </a:p>
          <a:p>
            <a:endParaRPr 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 </a:t>
            </a:r>
            <a:r>
              <a:rPr lang="en-US" b="0" dirty="0" smtClean="0"/>
              <a:t>Across the board, it is always faster, as measured</a:t>
            </a:r>
            <a:r>
              <a:rPr lang="en-US" b="0" baseline="0" dirty="0" smtClean="0"/>
              <a:t> by time per part, to pack as many parts into a build as possible. So a primary advantage of densely nested parts is a higher yield per run, which decreases operating time and cost.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0" baseline="0" dirty="0" smtClean="0"/>
              <a:t>Which we can clearly see in the next slide.</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787A647-D813-4B9D-814E-1D38627A296C}" type="slidenum">
              <a:rPr lang="en-US" smtClean="0"/>
              <a:pPr/>
              <a:t>40</a:t>
            </a:fld>
            <a:endParaRPr lang="en-US" dirty="0"/>
          </a:p>
        </p:txBody>
      </p:sp>
    </p:spTree>
    <p:extLst>
      <p:ext uri="{BB962C8B-B14F-4D97-AF65-F5344CB8AC3E}">
        <p14:creationId xmlns:p14="http://schemas.microsoft.com/office/powerpoint/2010/main" val="12197468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guidelines:</a:t>
            </a:r>
          </a:p>
          <a:p>
            <a:r>
              <a:rPr lang="en-US" sz="1200" kern="1200" dirty="0" smtClean="0">
                <a:solidFill>
                  <a:schemeClr val="tx1"/>
                </a:solidFill>
                <a:effectLst/>
                <a:latin typeface="+mn-lt"/>
                <a:ea typeface="+mn-ea"/>
                <a:cs typeface="+mn-cs"/>
              </a:rPr>
              <a:t>Deeper discussion on time.</a:t>
            </a:r>
            <a:endParaRPr lang="en-US" baseline="0" dirty="0" smtClean="0"/>
          </a:p>
          <a:p>
            <a:endParaRPr lang="en-US" b="1" baseline="0" dirty="0" smtClean="0"/>
          </a:p>
          <a:p>
            <a:r>
              <a:rPr lang="en-US" b="1" baseline="0" dirty="0" smtClean="0"/>
              <a:t>Instructor notes:</a:t>
            </a:r>
          </a:p>
          <a:p>
            <a:endParaRPr 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 </a:t>
            </a:r>
            <a:r>
              <a:rPr lang="en-US" b="0" dirty="0" smtClean="0"/>
              <a:t>As previously </a:t>
            </a:r>
            <a:r>
              <a:rPr lang="en-US" b="0" baseline="0" dirty="0" smtClean="0"/>
              <a:t>stated</a:t>
            </a:r>
            <a:r>
              <a:rPr lang="en-US" b="0" baseline="0" dirty="0" smtClean="0"/>
              <a:t>, total build time has two components: the overhead per layer and the print time per part. Nesting won’t change the print time for each part. And it won’t change the overhead time for a build. But it does allow us to amortize that overhead across more parts to reduce the total time per part.</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0" baseline="0" dirty="0" smtClean="0"/>
              <a:t>In this example, the six nested parts take 15 hours to build. This is an average per part of 2.5 hours each.</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0" baseline="0" dirty="0" smtClean="0"/>
              <a:t>If each part were </a:t>
            </a:r>
            <a:r>
              <a:rPr lang="en-US" b="0" baseline="0" dirty="0" smtClean="0"/>
              <a:t>built </a:t>
            </a:r>
            <a:r>
              <a:rPr lang="en-US" b="0" baseline="0" dirty="0" smtClean="0"/>
              <a:t>individually, the total time would be 45 hours. That would be an average of 7.5 hours each, three greater.</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787A647-D813-4B9D-814E-1D38627A296C}" type="slidenum">
              <a:rPr lang="en-US" smtClean="0"/>
              <a:pPr/>
              <a:t>41</a:t>
            </a:fld>
            <a:endParaRPr lang="en-US" dirty="0"/>
          </a:p>
        </p:txBody>
      </p:sp>
    </p:spTree>
    <p:extLst>
      <p:ext uri="{BB962C8B-B14F-4D97-AF65-F5344CB8AC3E}">
        <p14:creationId xmlns:p14="http://schemas.microsoft.com/office/powerpoint/2010/main" val="27321842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guidelines:</a:t>
            </a:r>
          </a:p>
          <a:p>
            <a:r>
              <a:rPr lang="en-US" sz="1200" kern="1200" dirty="0" smtClean="0">
                <a:solidFill>
                  <a:schemeClr val="tx1"/>
                </a:solidFill>
                <a:effectLst/>
                <a:latin typeface="+mn-lt"/>
                <a:ea typeface="+mn-ea"/>
                <a:cs typeface="+mn-cs"/>
              </a:rPr>
              <a:t>Deeper discussion on time.</a:t>
            </a:r>
            <a:endParaRPr lang="en-US" baseline="0" dirty="0" smtClean="0"/>
          </a:p>
          <a:p>
            <a:endParaRPr lang="en-US" b="1" baseline="0" dirty="0" smtClean="0"/>
          </a:p>
          <a:p>
            <a:r>
              <a:rPr lang="en-US" b="1" baseline="0" dirty="0" smtClean="0"/>
              <a:t>Instructor notes:</a:t>
            </a:r>
          </a:p>
          <a:p>
            <a:endParaRPr 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 </a:t>
            </a:r>
            <a:r>
              <a:rPr lang="en-US" b="0" dirty="0" smtClean="0"/>
              <a:t>When building partial trays, nesting can play a role in reducing overhead</a:t>
            </a:r>
            <a:r>
              <a:rPr lang="en-US" b="0" baseline="0" dirty="0" smtClean="0"/>
              <a:t> time. For example, with the PolyJet process, a layout like this requires 2 passes of the print head. Each pass takes about six seconds. If these parts were 3 inches tall, there would be 5,000 layers when building in high quality mode.</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0" baseline="0" dirty="0" smtClean="0"/>
              <a:t>6 seconds times 5,000 layers is 8.3 hours!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baseline="0" dirty="0" smtClean="0"/>
              <a:t>Click: </a:t>
            </a:r>
            <a:r>
              <a:rPr lang="en-US" b="0" baseline="0" dirty="0" smtClean="0"/>
              <a:t>Advance animation</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baseline="0" dirty="0" smtClean="0"/>
              <a:t>Explain: </a:t>
            </a:r>
            <a:r>
              <a:rPr lang="en-US" b="0" baseline="0" dirty="0" smtClean="0"/>
              <a:t>Want to save 8.3 hours on a build? Simple nest the parts so they are all in one print head pass.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p:txBody>
      </p:sp>
      <p:sp>
        <p:nvSpPr>
          <p:cNvPr id="4" name="Slide Number Placeholder 3"/>
          <p:cNvSpPr>
            <a:spLocks noGrp="1"/>
          </p:cNvSpPr>
          <p:nvPr>
            <p:ph type="sldNum" sz="quarter" idx="10"/>
          </p:nvPr>
        </p:nvSpPr>
        <p:spPr/>
        <p:txBody>
          <a:bodyPr/>
          <a:lstStyle/>
          <a:p>
            <a:fld id="{F787A647-D813-4B9D-814E-1D38627A296C}" type="slidenum">
              <a:rPr lang="en-US" smtClean="0"/>
              <a:pPr/>
              <a:t>42</a:t>
            </a:fld>
            <a:endParaRPr lang="en-US" dirty="0"/>
          </a:p>
        </p:txBody>
      </p:sp>
    </p:spTree>
    <p:extLst>
      <p:ext uri="{BB962C8B-B14F-4D97-AF65-F5344CB8AC3E}">
        <p14:creationId xmlns:p14="http://schemas.microsoft.com/office/powerpoint/2010/main" val="38684266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guidelines:</a:t>
            </a:r>
          </a:p>
          <a:p>
            <a:r>
              <a:rPr lang="en-US" sz="1200" kern="1200" dirty="0" smtClean="0">
                <a:solidFill>
                  <a:schemeClr val="tx1"/>
                </a:solidFill>
                <a:effectLst/>
                <a:latin typeface="+mn-lt"/>
                <a:ea typeface="+mn-ea"/>
                <a:cs typeface="+mn-cs"/>
              </a:rPr>
              <a:t>Deeper discussion on time.</a:t>
            </a:r>
            <a:endParaRPr lang="en-US" baseline="0" dirty="0" smtClean="0"/>
          </a:p>
          <a:p>
            <a:endParaRPr lang="en-US" b="1" baseline="0" dirty="0" smtClean="0"/>
          </a:p>
          <a:p>
            <a:r>
              <a:rPr lang="en-US" b="1" baseline="0" dirty="0" smtClean="0"/>
              <a:t>Instructor notes:</a:t>
            </a:r>
          </a:p>
          <a:p>
            <a:endParaRPr 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 </a:t>
            </a:r>
            <a:r>
              <a:rPr lang="en-US" b="0" dirty="0" smtClean="0"/>
              <a:t>And here’s another example. This time from FDM.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0" dirty="0" smtClean="0"/>
              <a:t>If</a:t>
            </a:r>
            <a:r>
              <a:rPr lang="en-US" b="0" baseline="0" dirty="0" smtClean="0"/>
              <a:t> we place these to parts far apart, the extrusion head has to travel farther as it moves from one part to another. That is unproductive time, much like spacing the cookies far apart.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0" baseline="0" dirty="0" smtClean="0"/>
              <a:t>This is true for many technologies, including those that user lasers, cutters and electron beams. For some of these, the travel between parts may be repeated many times on one layer, since the laser will work a little on one part, go to the next to do a little work and come back again.</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0" baseline="0" dirty="0" smtClean="0"/>
              <a:t>When an extrusion head or laser is traveling at 10 to 250 inches a second, it doesn’t seem like much. But as with the last example, when multiplied over thousands of layers, the time adds up.</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baseline="0" dirty="0" smtClean="0"/>
              <a:t>Click: </a:t>
            </a:r>
            <a:r>
              <a:rPr lang="en-US" b="0" baseline="0" dirty="0" smtClean="0"/>
              <a:t>Advance animation</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baseline="0" dirty="0" smtClean="0"/>
              <a:t>Explain: </a:t>
            </a:r>
            <a:r>
              <a:rPr lang="en-US" b="0" baseline="0" dirty="0" smtClean="0"/>
              <a:t>So the simple thing to do to decrease build time is to place the parts closer together.</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F787A647-D813-4B9D-814E-1D38627A296C}" type="slidenum">
              <a:rPr lang="en-US" smtClean="0"/>
              <a:pPr/>
              <a:t>43</a:t>
            </a:fld>
            <a:endParaRPr lang="en-US" dirty="0"/>
          </a:p>
        </p:txBody>
      </p:sp>
    </p:spTree>
    <p:extLst>
      <p:ext uri="{BB962C8B-B14F-4D97-AF65-F5344CB8AC3E}">
        <p14:creationId xmlns:p14="http://schemas.microsoft.com/office/powerpoint/2010/main" val="29612314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b="1" dirty="0" smtClean="0"/>
              <a:t>Instructor</a:t>
            </a:r>
            <a:r>
              <a:rPr lang="en-US" b="1" baseline="0" dirty="0" smtClean="0"/>
              <a:t> guidelines:</a:t>
            </a:r>
          </a:p>
          <a:p>
            <a:r>
              <a:rPr lang="en-US" sz="1200" kern="1200" dirty="0" smtClean="0">
                <a:solidFill>
                  <a:schemeClr val="tx1"/>
                </a:solidFill>
                <a:effectLst/>
                <a:latin typeface="+mn-lt"/>
                <a:ea typeface="+mn-ea"/>
                <a:cs typeface="+mn-cs"/>
              </a:rPr>
              <a:t>The third and final selection walks students through the steps and considerations when nesting parts for</a:t>
            </a:r>
            <a:r>
              <a:rPr lang="en-US" sz="1200" kern="1200" baseline="0" dirty="0" smtClean="0">
                <a:solidFill>
                  <a:schemeClr val="tx1"/>
                </a:solidFill>
                <a:effectLst/>
                <a:latin typeface="+mn-lt"/>
                <a:ea typeface="+mn-ea"/>
                <a:cs typeface="+mn-cs"/>
              </a:rPr>
              <a:t> PolyJet or FDM</a:t>
            </a:r>
            <a:endParaRPr lang="en-US" baseline="0" dirty="0" smtClean="0"/>
          </a:p>
          <a:p>
            <a:endParaRPr lang="en-US" b="1" baseline="0" dirty="0" smtClean="0"/>
          </a:p>
          <a:p>
            <a:r>
              <a:rPr lang="en-US" b="1" baseline="0" dirty="0" smtClean="0"/>
              <a:t>Instructor notes:</a:t>
            </a:r>
          </a:p>
          <a:p>
            <a:endParaRPr 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 </a:t>
            </a:r>
            <a:r>
              <a:rPr lang="en-US" b="0" dirty="0" smtClean="0"/>
              <a:t>Now that</a:t>
            </a:r>
            <a:r>
              <a:rPr lang="en-US" b="0" baseline="0" dirty="0" smtClean="0"/>
              <a:t> we’ve covered the advantages and considerations, let’s take a look at how nesting is done for PolyJet and Fused Deposition Modeling. We’ll start with PolyJet.</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p:txBody>
      </p:sp>
      <p:sp>
        <p:nvSpPr>
          <p:cNvPr id="4" name="מציין מיקום של מספר שקופית 3"/>
          <p:cNvSpPr>
            <a:spLocks noGrp="1"/>
          </p:cNvSpPr>
          <p:nvPr>
            <p:ph type="sldNum" sz="quarter" idx="10"/>
          </p:nvPr>
        </p:nvSpPr>
        <p:spPr/>
        <p:txBody>
          <a:bodyPr/>
          <a:lstStyle/>
          <a:p>
            <a:fld id="{F787A647-D813-4B9D-814E-1D38627A296C}" type="slidenum">
              <a:rPr lang="en-US" smtClean="0"/>
              <a:pPr/>
              <a:t>44</a:t>
            </a:fld>
            <a:endParaRPr lang="en-US" dirty="0"/>
          </a:p>
        </p:txBody>
      </p:sp>
    </p:spTree>
    <p:extLst>
      <p:ext uri="{BB962C8B-B14F-4D97-AF65-F5344CB8AC3E}">
        <p14:creationId xmlns:p14="http://schemas.microsoft.com/office/powerpoint/2010/main" val="37804214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fld id="{881CB622-8F9A-41EA-970A-DDD3FE1DADF9}" type="slidenum">
              <a:rPr lang="en-US" altLang="en-US" smtClean="0"/>
              <a:pPr eaLnBrk="1" hangingPunct="1"/>
              <a:t>45</a:t>
            </a:fld>
            <a:endParaRPr lang="en-US" altLang="en-US" dirty="0"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Instructor</a:t>
            </a:r>
            <a:r>
              <a:rPr lang="en-US" b="1" baseline="0" dirty="0" smtClean="0"/>
              <a:t> guidelines:</a:t>
            </a:r>
          </a:p>
          <a:p>
            <a:r>
              <a:rPr lang="en-US" sz="1200" kern="1200" dirty="0" smtClean="0">
                <a:solidFill>
                  <a:schemeClr val="tx1"/>
                </a:solidFill>
                <a:effectLst/>
                <a:latin typeface="+mn-lt"/>
                <a:ea typeface="+mn-ea"/>
                <a:cs typeface="+mn-cs"/>
              </a:rPr>
              <a:t>This section covers the steps</a:t>
            </a:r>
            <a:r>
              <a:rPr lang="en-US" sz="1200" kern="1200" baseline="0" dirty="0" smtClean="0">
                <a:solidFill>
                  <a:schemeClr val="tx1"/>
                </a:solidFill>
                <a:effectLst/>
                <a:latin typeface="+mn-lt"/>
                <a:ea typeface="+mn-ea"/>
                <a:cs typeface="+mn-cs"/>
              </a:rPr>
              <a:t> in Objet Studio related to nesting. Note that it is not a comprehensive tutorial on the software or part set up for PolyJet.</a:t>
            </a:r>
            <a:endParaRPr lang="en-US" baseline="0" dirty="0" smtClean="0"/>
          </a:p>
          <a:p>
            <a:endParaRPr lang="en-US" b="1" baseline="0" dirty="0" smtClean="0"/>
          </a:p>
          <a:p>
            <a:r>
              <a:rPr lang="en-US" b="1" baseline="0" dirty="0" smtClean="0"/>
              <a:t>Instructor notes:</a:t>
            </a:r>
          </a:p>
          <a:p>
            <a:endParaRPr 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 </a:t>
            </a:r>
            <a:r>
              <a:rPr lang="en-US" b="0" dirty="0" smtClean="0"/>
              <a:t>The software for setting up PolyJet builds is called Objet Studio. To get started, launch Objet Studio.</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b="1" dirty="0" smtClean="0"/>
              <a:t>Click</a:t>
            </a:r>
            <a:r>
              <a:rPr lang="en-US" altLang="en-US" b="0" dirty="0" smtClean="0"/>
              <a:t>: Advance animation</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b="1" dirty="0" smtClean="0"/>
              <a:t>Explain:</a:t>
            </a:r>
            <a:r>
              <a:rPr lang="en-US" altLang="en-US" b="0" dirty="0" smtClean="0"/>
              <a:t> </a:t>
            </a:r>
            <a:r>
              <a:rPr lang="en-US" altLang="en-US" b="0" dirty="0" smtClean="0"/>
              <a:t>and click the Insert</a:t>
            </a:r>
            <a:r>
              <a:rPr lang="en-US" altLang="en-US" b="0" baseline="0" dirty="0" smtClean="0"/>
              <a:t> icon. This will give you the option to import one or many STL files at a time.</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0" dirty="0" smtClean="0"/>
          </a:p>
          <a:p>
            <a:pPr marL="0" marR="0" indent="0" algn="r" defTabSz="914400" rtl="1" eaLnBrk="1" fontAlgn="auto" latinLnBrk="0" hangingPunct="1">
              <a:lnSpc>
                <a:spcPct val="100000"/>
              </a:lnSpc>
              <a:spcBef>
                <a:spcPts val="0"/>
              </a:spcBef>
              <a:spcAft>
                <a:spcPts val="0"/>
              </a:spcAft>
              <a:buClrTx/>
              <a:buSzTx/>
              <a:buFontTx/>
              <a:buNone/>
              <a:tabLst/>
              <a:defRPr/>
            </a:pPr>
            <a:endParaRPr lang="en-US" altLang="en-US" b="0" dirty="0" smtClean="0"/>
          </a:p>
          <a:p>
            <a:pPr eaLnBrk="1" hangingPunct="1"/>
            <a:endParaRPr lang="en-US" altLang="en-US" b="1" dirty="0" smtClean="0"/>
          </a:p>
        </p:txBody>
      </p:sp>
    </p:spTree>
    <p:extLst>
      <p:ext uri="{BB962C8B-B14F-4D97-AF65-F5344CB8AC3E}">
        <p14:creationId xmlns:p14="http://schemas.microsoft.com/office/powerpoint/2010/main" val="9260835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fld id="{881CB622-8F9A-41EA-970A-DDD3FE1DADF9}" type="slidenum">
              <a:rPr lang="en-US" altLang="en-US" smtClean="0"/>
              <a:pPr eaLnBrk="1" hangingPunct="1"/>
              <a:t>46</a:t>
            </a:fld>
            <a:endParaRPr lang="en-US" altLang="en-US" dirty="0"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Instructor</a:t>
            </a:r>
            <a:r>
              <a:rPr lang="en-US" b="1" baseline="0" dirty="0" smtClean="0"/>
              <a:t> guidelines:</a:t>
            </a:r>
          </a:p>
          <a:p>
            <a:r>
              <a:rPr lang="en-US" sz="1200" kern="1200" dirty="0" smtClean="0">
                <a:solidFill>
                  <a:schemeClr val="tx1"/>
                </a:solidFill>
                <a:effectLst/>
                <a:latin typeface="+mn-lt"/>
                <a:ea typeface="+mn-ea"/>
                <a:cs typeface="+mn-cs"/>
              </a:rPr>
              <a:t>This section covers the steps</a:t>
            </a:r>
            <a:r>
              <a:rPr lang="en-US" sz="1200" kern="1200" baseline="0" dirty="0" smtClean="0">
                <a:solidFill>
                  <a:schemeClr val="tx1"/>
                </a:solidFill>
                <a:effectLst/>
                <a:latin typeface="+mn-lt"/>
                <a:ea typeface="+mn-ea"/>
                <a:cs typeface="+mn-cs"/>
              </a:rPr>
              <a:t> in Objet Studio related to nesting. Note that it is not a comprehensive tutorial on the software or part set up for PolyJet.</a:t>
            </a:r>
            <a:endParaRPr lang="en-US" baseline="0" dirty="0" smtClean="0"/>
          </a:p>
          <a:p>
            <a:endParaRPr lang="en-US" b="1" baseline="0" dirty="0" smtClean="0"/>
          </a:p>
          <a:p>
            <a:r>
              <a:rPr lang="en-US" b="1" baseline="0" dirty="0" smtClean="0"/>
              <a:t>Instructor notes:</a:t>
            </a:r>
          </a:p>
          <a:p>
            <a:endParaRPr 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 </a:t>
            </a:r>
            <a:r>
              <a:rPr lang="en-US" b="0" dirty="0" smtClean="0"/>
              <a:t>Objet Studio will do its best to orient and place the models to minimize build time and the amount of support material. But it won’t</a:t>
            </a:r>
            <a:r>
              <a:rPr lang="en-US" b="0" baseline="0" dirty="0" smtClean="0"/>
              <a:t> always know what is important to you. So, you may need to do a little work to place, position and nest parts for the fastest builds and lowest costs.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0" dirty="0" smtClean="0"/>
          </a:p>
        </p:txBody>
      </p:sp>
    </p:spTree>
    <p:extLst>
      <p:ext uri="{BB962C8B-B14F-4D97-AF65-F5344CB8AC3E}">
        <p14:creationId xmlns:p14="http://schemas.microsoft.com/office/powerpoint/2010/main" val="8754595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fld id="{881CB622-8F9A-41EA-970A-DDD3FE1DADF9}" type="slidenum">
              <a:rPr lang="en-US" altLang="en-US" smtClean="0"/>
              <a:pPr eaLnBrk="1" hangingPunct="1"/>
              <a:t>47</a:t>
            </a:fld>
            <a:endParaRPr lang="en-US" altLang="en-US" dirty="0"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Instructor</a:t>
            </a:r>
            <a:r>
              <a:rPr lang="en-US" b="1" baseline="0" dirty="0" smtClean="0"/>
              <a:t> guidelines:</a:t>
            </a:r>
          </a:p>
          <a:p>
            <a:r>
              <a:rPr lang="en-US" sz="1200" kern="1200" dirty="0" smtClean="0">
                <a:solidFill>
                  <a:schemeClr val="tx1"/>
                </a:solidFill>
                <a:effectLst/>
                <a:latin typeface="+mn-lt"/>
                <a:ea typeface="+mn-ea"/>
                <a:cs typeface="+mn-cs"/>
              </a:rPr>
              <a:t>This section covers the steps</a:t>
            </a:r>
            <a:r>
              <a:rPr lang="en-US" sz="1200" kern="1200" baseline="0" dirty="0" smtClean="0">
                <a:solidFill>
                  <a:schemeClr val="tx1"/>
                </a:solidFill>
                <a:effectLst/>
                <a:latin typeface="+mn-lt"/>
                <a:ea typeface="+mn-ea"/>
                <a:cs typeface="+mn-cs"/>
              </a:rPr>
              <a:t> in Objet Studio related to nesting. Note that it is not a comprehensive tutorial on the software or part set up for PolyJet.</a:t>
            </a:r>
            <a:endParaRPr lang="en-US" baseline="0" dirty="0" smtClean="0"/>
          </a:p>
          <a:p>
            <a:endParaRPr lang="en-US" b="1" baseline="0" dirty="0" smtClean="0"/>
          </a:p>
          <a:p>
            <a:r>
              <a:rPr lang="en-US" b="1" baseline="0" dirty="0" smtClean="0"/>
              <a:t>Instructor notes:</a:t>
            </a:r>
          </a:p>
          <a:p>
            <a:endParaRPr 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 </a:t>
            </a:r>
            <a:r>
              <a:rPr lang="en-US" b="0" dirty="0" smtClean="0"/>
              <a:t>For this job, we have 7 parts that Objet Studio oriented and placed on the tray. As you can see, the nesting leaves a lot of open space and the first 3 parts are standing on end. This will make the print job much longer than it needs to be</a:t>
            </a:r>
            <a:r>
              <a:rPr lang="en-US" b="1" dirty="0" smtClean="0"/>
              <a:t>.</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b="1" dirty="0" smtClean="0"/>
              <a:t>Click: </a:t>
            </a:r>
            <a:r>
              <a:rPr lang="en-US" altLang="en-US" b="0" dirty="0" smtClean="0"/>
              <a:t>Advance animation</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b="1" dirty="0" smtClean="0"/>
              <a:t>Explain:</a:t>
            </a:r>
            <a:r>
              <a:rPr lang="en-US" altLang="en-US" b="1" baseline="0" dirty="0" smtClean="0"/>
              <a:t> </a:t>
            </a:r>
            <a:r>
              <a:rPr lang="en-US" altLang="en-US" b="0" baseline="0" dirty="0" smtClean="0"/>
              <a:t>To fix that, click on the Placement icon. It will give you two options: automatic, which is recommended, and manual. If we select the automatic option, here’s what the nesting looks like.</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1"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0" dirty="0" smtClean="0"/>
          </a:p>
        </p:txBody>
      </p:sp>
    </p:spTree>
    <p:extLst>
      <p:ext uri="{BB962C8B-B14F-4D97-AF65-F5344CB8AC3E}">
        <p14:creationId xmlns:p14="http://schemas.microsoft.com/office/powerpoint/2010/main" val="5596788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fld id="{881CB622-8F9A-41EA-970A-DDD3FE1DADF9}" type="slidenum">
              <a:rPr lang="en-US" altLang="en-US" smtClean="0"/>
              <a:pPr eaLnBrk="1" hangingPunct="1"/>
              <a:t>48</a:t>
            </a:fld>
            <a:endParaRPr lang="en-US" altLang="en-US" dirty="0"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Instructor</a:t>
            </a:r>
            <a:r>
              <a:rPr lang="en-US" b="1" baseline="0" dirty="0" smtClean="0"/>
              <a:t> guidelines:</a:t>
            </a:r>
          </a:p>
          <a:p>
            <a:r>
              <a:rPr lang="en-US" sz="1200" kern="1200" dirty="0" smtClean="0">
                <a:solidFill>
                  <a:schemeClr val="tx1"/>
                </a:solidFill>
                <a:effectLst/>
                <a:latin typeface="+mn-lt"/>
                <a:ea typeface="+mn-ea"/>
                <a:cs typeface="+mn-cs"/>
              </a:rPr>
              <a:t>This section covers the steps</a:t>
            </a:r>
            <a:r>
              <a:rPr lang="en-US" sz="1200" kern="1200" baseline="0" dirty="0" smtClean="0">
                <a:solidFill>
                  <a:schemeClr val="tx1"/>
                </a:solidFill>
                <a:effectLst/>
                <a:latin typeface="+mn-lt"/>
                <a:ea typeface="+mn-ea"/>
                <a:cs typeface="+mn-cs"/>
              </a:rPr>
              <a:t> in Objet Studio related to nesting. Note that it is not a comprehensive tutorial on the software or part set up for PolyJet.</a:t>
            </a:r>
            <a:endParaRPr lang="en-US" baseline="0" dirty="0" smtClean="0"/>
          </a:p>
          <a:p>
            <a:endParaRPr lang="en-US" b="1" baseline="0" dirty="0" smtClean="0"/>
          </a:p>
          <a:p>
            <a:r>
              <a:rPr lang="en-US" b="1" baseline="0" dirty="0" smtClean="0"/>
              <a:t>Instructor notes:</a:t>
            </a:r>
          </a:p>
          <a:p>
            <a:endParaRPr 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 </a:t>
            </a:r>
            <a:r>
              <a:rPr lang="en-US" b="0" dirty="0" smtClean="0"/>
              <a:t>As</a:t>
            </a:r>
            <a:r>
              <a:rPr lang="en-US" b="0" baseline="0" dirty="0" smtClean="0"/>
              <a:t> you can see, the parts are tightly nested along both the X and Y axes. That will give us the fastest build time.</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b="1" baseline="0" dirty="0" smtClean="0"/>
              <a:t>Click</a:t>
            </a:r>
            <a:r>
              <a:rPr lang="en-US" altLang="en-US" b="0" baseline="0" dirty="0" smtClean="0"/>
              <a:t>: Advance animation</a:t>
            </a:r>
            <a:endParaRPr lang="en-US" altLang="en-US" b="1" dirty="0" smtClean="0"/>
          </a:p>
        </p:txBody>
      </p:sp>
    </p:spTree>
    <p:extLst>
      <p:ext uri="{BB962C8B-B14F-4D97-AF65-F5344CB8AC3E}">
        <p14:creationId xmlns:p14="http://schemas.microsoft.com/office/powerpoint/2010/main" val="41654285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fld id="{881CB622-8F9A-41EA-970A-DDD3FE1DADF9}" type="slidenum">
              <a:rPr lang="en-US" altLang="en-US" smtClean="0"/>
              <a:pPr eaLnBrk="1" hangingPunct="1"/>
              <a:t>49</a:t>
            </a:fld>
            <a:endParaRPr lang="en-US" altLang="en-US" dirty="0"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Instructor</a:t>
            </a:r>
            <a:r>
              <a:rPr lang="en-US" b="1" baseline="0" dirty="0" smtClean="0"/>
              <a:t> guidelines:</a:t>
            </a:r>
          </a:p>
          <a:p>
            <a:r>
              <a:rPr lang="en-US" sz="1200" kern="1200" dirty="0" smtClean="0">
                <a:solidFill>
                  <a:schemeClr val="tx1"/>
                </a:solidFill>
                <a:effectLst/>
                <a:latin typeface="+mn-lt"/>
                <a:ea typeface="+mn-ea"/>
                <a:cs typeface="+mn-cs"/>
              </a:rPr>
              <a:t>This section covers the steps</a:t>
            </a:r>
            <a:r>
              <a:rPr lang="en-US" sz="1200" kern="1200" baseline="0" dirty="0" smtClean="0">
                <a:solidFill>
                  <a:schemeClr val="tx1"/>
                </a:solidFill>
                <a:effectLst/>
                <a:latin typeface="+mn-lt"/>
                <a:ea typeface="+mn-ea"/>
                <a:cs typeface="+mn-cs"/>
              </a:rPr>
              <a:t> in Objet Studio related to nesting. Note that it is not a comprehensive tutorial on the software or part set up for PolyJet.</a:t>
            </a:r>
            <a:endParaRPr lang="en-US" baseline="0" dirty="0" smtClean="0"/>
          </a:p>
          <a:p>
            <a:endParaRPr lang="en-US" b="1" baseline="0" dirty="0" smtClean="0"/>
          </a:p>
          <a:p>
            <a:r>
              <a:rPr lang="en-US" b="1" baseline="0" dirty="0" smtClean="0"/>
              <a:t>Instructor notes:</a:t>
            </a:r>
          </a:p>
          <a:p>
            <a:endParaRPr 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 </a:t>
            </a:r>
            <a:r>
              <a:rPr lang="en-US" b="0" dirty="0" smtClean="0"/>
              <a:t>As you may have noticed on the last slide, the tallest parts were in the first print head pass at the farthest left. This minimizes print head travel, which makes the process faster.</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b="0" dirty="0" smtClean="0"/>
              <a:t>If</a:t>
            </a:r>
            <a:r>
              <a:rPr lang="en-US" altLang="en-US" b="0" baseline="0" dirty="0" smtClean="0"/>
              <a:t> the tallest parts were at the far right, the print head would have to travel the entire length of the build tray for every layer.</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1"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0" dirty="0" smtClean="0"/>
          </a:p>
        </p:txBody>
      </p:sp>
    </p:spTree>
    <p:extLst>
      <p:ext uri="{BB962C8B-B14F-4D97-AF65-F5344CB8AC3E}">
        <p14:creationId xmlns:p14="http://schemas.microsoft.com/office/powerpoint/2010/main" val="812607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b="1" dirty="0" smtClean="0"/>
              <a:t>Instructor guidelines:</a:t>
            </a:r>
          </a:p>
          <a:p>
            <a:pPr marL="171450" indent="-171450">
              <a:buFont typeface="Arial" panose="020B0604020202020204" pitchFamily="34" charset="0"/>
              <a:buChar char="•"/>
            </a:pPr>
            <a:r>
              <a:rPr lang="en-US" dirty="0" smtClean="0"/>
              <a:t>Discuss key</a:t>
            </a:r>
            <a:r>
              <a:rPr lang="en-US" baseline="0" dirty="0" smtClean="0"/>
              <a:t> advantages of nesting (in 2D)</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1" baseline="0" dirty="0" smtClean="0"/>
              <a:t>Instructor notes: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1" dirty="0" smtClean="0"/>
              <a:t>Explain:</a:t>
            </a:r>
            <a:r>
              <a:rPr lang="en-US" dirty="0" smtClean="0"/>
              <a:t> </a:t>
            </a:r>
            <a:r>
              <a:rPr lang="en-US" dirty="0" smtClean="0"/>
              <a:t>Correct ( to the ones the stated).</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b="1" dirty="0" smtClean="0"/>
              <a:t>Explain:</a:t>
            </a:r>
            <a:r>
              <a:rPr lang="en-US" dirty="0" smtClean="0"/>
              <a:t> </a:t>
            </a:r>
            <a:r>
              <a:rPr lang="en-US" dirty="0" smtClean="0"/>
              <a:t>And others are less waste, less motion, less space, more cookies</a:t>
            </a:r>
            <a:r>
              <a:rPr lang="en-US" baseline="0" dirty="0" smtClean="0"/>
              <a:t> per batch.</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1" baseline="0" dirty="0" smtClean="0"/>
              <a:t>Explain:</a:t>
            </a:r>
            <a:r>
              <a:rPr lang="en-US" baseline="0" dirty="0" smtClean="0"/>
              <a:t> </a:t>
            </a:r>
            <a:r>
              <a:rPr lang="en-US" baseline="0" dirty="0" smtClean="0"/>
              <a:t>(explanations)</a:t>
            </a:r>
          </a:p>
          <a:p>
            <a:pPr marL="0" indent="0">
              <a:buFont typeface="Arial" panose="020B0604020202020204" pitchFamily="34" charset="0"/>
              <a:buNone/>
            </a:pPr>
            <a:r>
              <a:rPr lang="en-US" baseline="0" dirty="0" smtClean="0"/>
              <a:t>Less wasted dough: True that to some extent you could ball all of leftover dough, roll it out again and cut more cookies. But that </a:t>
            </a:r>
            <a:r>
              <a:rPr lang="en-US" baseline="0" dirty="0" smtClean="0"/>
              <a:t>wastes </a:t>
            </a:r>
            <a:r>
              <a:rPr lang="en-US" baseline="0" dirty="0" smtClean="0"/>
              <a:t>energy and takes more time. And in the world of manufacturing, that often isn’t possible. You have to discard the material or send it out for recycling.</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Less motion: Smaller arm movements across the rolled out dough. This reduces time and the energy expelled. Which makes the process more efficient…always a good thing in manufacturing</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More done in less space:  You only have so much counter space to roll out the dough, so nesting lets you get more work done per operation in the same amount of space.</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More cookies per batch: by nesting the cookies tightly, you will get more of them from each operation. In the world of manufacturing this is called increasing throughput.</a:t>
            </a:r>
          </a:p>
          <a:p>
            <a:pPr marL="0" indent="0">
              <a:buFont typeface="Arial" panose="020B0604020202020204" pitchFamily="34" charset="0"/>
              <a:buNone/>
            </a:pPr>
            <a:endParaRPr lang="en-US" baseline="0" dirty="0" smtClean="0"/>
          </a:p>
          <a:p>
            <a:pPr marL="0" indent="0">
              <a:buFont typeface="Arial" panose="020B0604020202020204" pitchFamily="34" charset="0"/>
              <a:buNone/>
            </a:pPr>
            <a:endParaRPr lang="en-US" baseline="0" dirty="0" smtClean="0"/>
          </a:p>
          <a:p>
            <a:pPr marL="0" indent="0">
              <a:buFont typeface="Arial" panose="020B0604020202020204" pitchFamily="34" charset="0"/>
              <a:buNone/>
            </a:pPr>
            <a:endParaRPr lang="en-US" dirty="0" smtClean="0"/>
          </a:p>
        </p:txBody>
      </p:sp>
      <p:sp>
        <p:nvSpPr>
          <p:cNvPr id="4" name="מציין מיקום של מספר שקופית 3"/>
          <p:cNvSpPr>
            <a:spLocks noGrp="1"/>
          </p:cNvSpPr>
          <p:nvPr>
            <p:ph type="sldNum" sz="quarter" idx="10"/>
          </p:nvPr>
        </p:nvSpPr>
        <p:spPr/>
        <p:txBody>
          <a:bodyPr/>
          <a:lstStyle/>
          <a:p>
            <a:fld id="{F787A647-D813-4B9D-814E-1D38627A296C}" type="slidenum">
              <a:rPr lang="en-US" smtClean="0"/>
              <a:pPr/>
              <a:t>5</a:t>
            </a:fld>
            <a:endParaRPr lang="en-US" dirty="0"/>
          </a:p>
        </p:txBody>
      </p:sp>
    </p:spTree>
    <p:extLst>
      <p:ext uri="{BB962C8B-B14F-4D97-AF65-F5344CB8AC3E}">
        <p14:creationId xmlns:p14="http://schemas.microsoft.com/office/powerpoint/2010/main" val="6627859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fld id="{881CB622-8F9A-41EA-970A-DDD3FE1DADF9}" type="slidenum">
              <a:rPr lang="en-US" altLang="en-US" smtClean="0"/>
              <a:pPr eaLnBrk="1" hangingPunct="1"/>
              <a:t>50</a:t>
            </a:fld>
            <a:endParaRPr lang="en-US" altLang="en-US" dirty="0"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Instructor</a:t>
            </a:r>
            <a:r>
              <a:rPr lang="en-US" b="1" baseline="0" dirty="0" smtClean="0"/>
              <a:t> guidelines:</a:t>
            </a:r>
          </a:p>
          <a:p>
            <a:r>
              <a:rPr lang="en-US" sz="1200" kern="1200" dirty="0" smtClean="0">
                <a:solidFill>
                  <a:schemeClr val="tx1"/>
                </a:solidFill>
                <a:effectLst/>
                <a:latin typeface="+mn-lt"/>
                <a:ea typeface="+mn-ea"/>
                <a:cs typeface="+mn-cs"/>
              </a:rPr>
              <a:t>This section covers the steps</a:t>
            </a:r>
            <a:r>
              <a:rPr lang="en-US" sz="1200" kern="1200" baseline="0" dirty="0" smtClean="0">
                <a:solidFill>
                  <a:schemeClr val="tx1"/>
                </a:solidFill>
                <a:effectLst/>
                <a:latin typeface="+mn-lt"/>
                <a:ea typeface="+mn-ea"/>
                <a:cs typeface="+mn-cs"/>
              </a:rPr>
              <a:t> in Objet Studio related to nesting. Note that it is not a comprehensive tutorial on the software or part set up for PolyJet.</a:t>
            </a:r>
            <a:endParaRPr lang="en-US" baseline="0" dirty="0" smtClean="0"/>
          </a:p>
          <a:p>
            <a:endParaRPr lang="en-US" b="1" baseline="0" dirty="0" smtClean="0"/>
          </a:p>
          <a:p>
            <a:r>
              <a:rPr lang="en-US" b="1" baseline="0" dirty="0" smtClean="0"/>
              <a:t>Instructor notes:</a:t>
            </a:r>
          </a:p>
          <a:p>
            <a:endParaRPr 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 </a:t>
            </a:r>
            <a:r>
              <a:rPr lang="en-US" b="0" dirty="0" smtClean="0"/>
              <a:t>But if the tallest part is on the left, the</a:t>
            </a:r>
            <a:r>
              <a:rPr lang="en-US" b="0" baseline="0" dirty="0" smtClean="0"/>
              <a:t> print head travels a shorter distance once the smaller parts are complete.</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1"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0" dirty="0" smtClean="0"/>
          </a:p>
        </p:txBody>
      </p:sp>
    </p:spTree>
    <p:extLst>
      <p:ext uri="{BB962C8B-B14F-4D97-AF65-F5344CB8AC3E}">
        <p14:creationId xmlns:p14="http://schemas.microsoft.com/office/powerpoint/2010/main" val="37303248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fld id="{881CB622-8F9A-41EA-970A-DDD3FE1DADF9}" type="slidenum">
              <a:rPr lang="en-US" altLang="en-US" smtClean="0"/>
              <a:pPr eaLnBrk="1" hangingPunct="1"/>
              <a:t>51</a:t>
            </a:fld>
            <a:endParaRPr lang="en-US" altLang="en-US" dirty="0"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Instructor</a:t>
            </a:r>
            <a:r>
              <a:rPr lang="en-US" b="1" baseline="0" dirty="0" smtClean="0"/>
              <a:t> guidelines:</a:t>
            </a:r>
          </a:p>
          <a:p>
            <a:r>
              <a:rPr lang="en-US" sz="1200" kern="1200" dirty="0" smtClean="0">
                <a:solidFill>
                  <a:schemeClr val="tx1"/>
                </a:solidFill>
                <a:effectLst/>
                <a:latin typeface="+mn-lt"/>
                <a:ea typeface="+mn-ea"/>
                <a:cs typeface="+mn-cs"/>
              </a:rPr>
              <a:t>This section covers the steps</a:t>
            </a:r>
            <a:r>
              <a:rPr lang="en-US" sz="1200" kern="1200" baseline="0" dirty="0" smtClean="0">
                <a:solidFill>
                  <a:schemeClr val="tx1"/>
                </a:solidFill>
                <a:effectLst/>
                <a:latin typeface="+mn-lt"/>
                <a:ea typeface="+mn-ea"/>
                <a:cs typeface="+mn-cs"/>
              </a:rPr>
              <a:t> in Objet Studio related to nesting. Note that it is not a comprehensive tutorial on the software or part set up for PolyJet.</a:t>
            </a:r>
            <a:endParaRPr lang="en-US" baseline="0" dirty="0" smtClean="0"/>
          </a:p>
          <a:p>
            <a:endParaRPr lang="en-US" b="1" baseline="0" dirty="0" smtClean="0"/>
          </a:p>
          <a:p>
            <a:r>
              <a:rPr lang="en-US" b="1" baseline="0" dirty="0" smtClean="0"/>
              <a:t>Instructor notes:</a:t>
            </a:r>
          </a:p>
          <a:p>
            <a:endParaRPr 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 </a:t>
            </a:r>
            <a:r>
              <a:rPr lang="en-US" b="0" dirty="0" smtClean="0"/>
              <a:t>And that’s it for nesting parts in Objet Studio.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b="1" dirty="0" smtClean="0"/>
              <a:t>Click: </a:t>
            </a:r>
            <a:r>
              <a:rPr lang="en-US" altLang="en-US" b="0" dirty="0" smtClean="0"/>
              <a:t>Advance animation</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b="1" dirty="0" smtClean="0"/>
              <a:t>Explain: </a:t>
            </a:r>
            <a:r>
              <a:rPr lang="en-US" altLang="en-US" b="0" dirty="0" smtClean="0"/>
              <a:t>But there is more to do to prepare</a:t>
            </a:r>
            <a:r>
              <a:rPr lang="en-US" altLang="en-US" b="0" baseline="0" dirty="0" smtClean="0"/>
              <a:t> the parts for printing, such as selecting the desired material.</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1"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0" dirty="0" smtClean="0"/>
          </a:p>
        </p:txBody>
      </p:sp>
    </p:spTree>
    <p:extLst>
      <p:ext uri="{BB962C8B-B14F-4D97-AF65-F5344CB8AC3E}">
        <p14:creationId xmlns:p14="http://schemas.microsoft.com/office/powerpoint/2010/main" val="33019578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fld id="{881CB622-8F9A-41EA-970A-DDD3FE1DADF9}" type="slidenum">
              <a:rPr lang="en-US" altLang="en-US" smtClean="0"/>
              <a:pPr eaLnBrk="1" hangingPunct="1"/>
              <a:t>52</a:t>
            </a:fld>
            <a:endParaRPr lang="en-US" altLang="en-US" dirty="0"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Instructor</a:t>
            </a:r>
            <a:r>
              <a:rPr lang="en-US" b="1" baseline="0" dirty="0" smtClean="0"/>
              <a:t> guidelines:</a:t>
            </a:r>
          </a:p>
          <a:p>
            <a:r>
              <a:rPr lang="en-US" sz="1200" kern="1200" dirty="0" smtClean="0">
                <a:solidFill>
                  <a:schemeClr val="tx1"/>
                </a:solidFill>
                <a:effectLst/>
                <a:latin typeface="+mn-lt"/>
                <a:ea typeface="+mn-ea"/>
                <a:cs typeface="+mn-cs"/>
              </a:rPr>
              <a:t>This section covers the steps</a:t>
            </a:r>
            <a:r>
              <a:rPr lang="en-US" sz="1200" kern="1200" baseline="0" dirty="0" smtClean="0">
                <a:solidFill>
                  <a:schemeClr val="tx1"/>
                </a:solidFill>
                <a:effectLst/>
                <a:latin typeface="+mn-lt"/>
                <a:ea typeface="+mn-ea"/>
                <a:cs typeface="+mn-cs"/>
              </a:rPr>
              <a:t> in Objet Studio related to nesting. Note that it is not a comprehensive tutorial on the software or part set up for PolyJet.</a:t>
            </a:r>
            <a:endParaRPr lang="en-US" baseline="0" dirty="0" smtClean="0"/>
          </a:p>
          <a:p>
            <a:endParaRPr lang="en-US" b="1" baseline="0" dirty="0" smtClean="0"/>
          </a:p>
          <a:p>
            <a:r>
              <a:rPr lang="en-US" b="1" baseline="0" dirty="0" smtClean="0"/>
              <a:t>Instructor notes:</a:t>
            </a:r>
          </a:p>
          <a:p>
            <a:endParaRPr 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 </a:t>
            </a:r>
            <a:r>
              <a:rPr lang="en-US" b="0" dirty="0" smtClean="0"/>
              <a:t>To finish up, you will click the Validate icon.</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b="1" dirty="0" smtClean="0"/>
              <a:t>Click: </a:t>
            </a:r>
            <a:r>
              <a:rPr lang="en-US" altLang="en-US" b="0" dirty="0" smtClean="0"/>
              <a:t>Advance animation</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b="1" dirty="0" smtClean="0"/>
              <a:t>Explain: </a:t>
            </a:r>
            <a:r>
              <a:rPr lang="en-US" altLang="en-US" b="0" dirty="0" smtClean="0"/>
              <a:t>This</a:t>
            </a:r>
            <a:r>
              <a:rPr lang="en-US" altLang="en-US" b="0" baseline="0" dirty="0" smtClean="0"/>
              <a:t> checks your layout to make sure there aren’t any problems such as over lapping parts.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1"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b="1" baseline="0" dirty="0" smtClean="0"/>
              <a:t>Click: </a:t>
            </a:r>
            <a:r>
              <a:rPr lang="en-US" altLang="en-US" b="0" baseline="0" dirty="0" smtClean="0"/>
              <a:t>Advance animation</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1"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b="1" baseline="0" dirty="0" smtClean="0"/>
              <a:t>Explain: </a:t>
            </a:r>
            <a:r>
              <a:rPr lang="en-US" altLang="en-US" b="0" baseline="0" dirty="0" smtClean="0"/>
              <a:t>Then you can click the Build icon to start the 3D printing process.</a:t>
            </a:r>
            <a:endParaRPr lang="en-US" altLang="en-US" b="0" dirty="0" smtClean="0"/>
          </a:p>
        </p:txBody>
      </p:sp>
    </p:spTree>
    <p:extLst>
      <p:ext uri="{BB962C8B-B14F-4D97-AF65-F5344CB8AC3E}">
        <p14:creationId xmlns:p14="http://schemas.microsoft.com/office/powerpoint/2010/main" val="557427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b="1" dirty="0" smtClean="0"/>
              <a:t>Instructor</a:t>
            </a:r>
            <a:r>
              <a:rPr lang="en-US" b="1" baseline="0" dirty="0" smtClean="0"/>
              <a:t> guidelines:</a:t>
            </a:r>
          </a:p>
          <a:p>
            <a:r>
              <a:rPr lang="en-US" sz="1200" kern="1200" dirty="0" smtClean="0">
                <a:solidFill>
                  <a:schemeClr val="tx1"/>
                </a:solidFill>
                <a:effectLst/>
                <a:latin typeface="+mn-lt"/>
                <a:ea typeface="+mn-ea"/>
                <a:cs typeface="+mn-cs"/>
              </a:rPr>
              <a:t>The third and final selection walks students through the steps and considerations when nesting parts for</a:t>
            </a:r>
            <a:r>
              <a:rPr lang="en-US" sz="1200" kern="1200" baseline="0" dirty="0" smtClean="0">
                <a:solidFill>
                  <a:schemeClr val="tx1"/>
                </a:solidFill>
                <a:effectLst/>
                <a:latin typeface="+mn-lt"/>
                <a:ea typeface="+mn-ea"/>
                <a:cs typeface="+mn-cs"/>
              </a:rPr>
              <a:t> PolyJet or FDM</a:t>
            </a:r>
            <a:endParaRPr lang="en-US" baseline="0" dirty="0" smtClean="0"/>
          </a:p>
          <a:p>
            <a:endParaRPr lang="en-US" b="1" baseline="0" dirty="0" smtClean="0"/>
          </a:p>
          <a:p>
            <a:r>
              <a:rPr lang="en-US" b="1" baseline="0" dirty="0" smtClean="0"/>
              <a:t>Instructor notes:</a:t>
            </a:r>
          </a:p>
          <a:p>
            <a:endParaRPr 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 </a:t>
            </a:r>
            <a:r>
              <a:rPr lang="en-US" b="0" dirty="0" smtClean="0"/>
              <a:t>Now that</a:t>
            </a:r>
            <a:r>
              <a:rPr lang="en-US" b="0" baseline="0" dirty="0" smtClean="0"/>
              <a:t> we’ve covered the nesting operations for PolyJet, let’s move on to Fused Deposition Modeling. </a:t>
            </a:r>
            <a:endParaRPr lang="en-US" sz="1200" b="0" kern="1200" baseline="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p:txBody>
      </p:sp>
      <p:sp>
        <p:nvSpPr>
          <p:cNvPr id="4" name="מציין מיקום של מספר שקופית 3"/>
          <p:cNvSpPr>
            <a:spLocks noGrp="1"/>
          </p:cNvSpPr>
          <p:nvPr>
            <p:ph type="sldNum" sz="quarter" idx="10"/>
          </p:nvPr>
        </p:nvSpPr>
        <p:spPr/>
        <p:txBody>
          <a:bodyPr/>
          <a:lstStyle/>
          <a:p>
            <a:fld id="{F787A647-D813-4B9D-814E-1D38627A296C}" type="slidenum">
              <a:rPr lang="en-US" smtClean="0"/>
              <a:pPr/>
              <a:t>53</a:t>
            </a:fld>
            <a:endParaRPr lang="en-US" dirty="0"/>
          </a:p>
        </p:txBody>
      </p:sp>
    </p:spTree>
    <p:extLst>
      <p:ext uri="{BB962C8B-B14F-4D97-AF65-F5344CB8AC3E}">
        <p14:creationId xmlns:p14="http://schemas.microsoft.com/office/powerpoint/2010/main" val="24832801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fld id="{881CB622-8F9A-41EA-970A-DDD3FE1DADF9}" type="slidenum">
              <a:rPr lang="en-US" altLang="en-US" smtClean="0"/>
              <a:pPr eaLnBrk="1" hangingPunct="1"/>
              <a:t>54</a:t>
            </a:fld>
            <a:endParaRPr lang="en-US" altLang="en-US" dirty="0"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Instructor</a:t>
            </a:r>
            <a:r>
              <a:rPr lang="en-US" b="1" baseline="0" dirty="0" smtClean="0"/>
              <a:t> guidelines:</a:t>
            </a:r>
          </a:p>
          <a:p>
            <a:r>
              <a:rPr lang="en-US" sz="1200" kern="1200" dirty="0" smtClean="0">
                <a:solidFill>
                  <a:schemeClr val="tx1"/>
                </a:solidFill>
                <a:effectLst/>
                <a:latin typeface="+mn-lt"/>
                <a:ea typeface="+mn-ea"/>
                <a:cs typeface="+mn-cs"/>
              </a:rPr>
              <a:t>This section covers the steps</a:t>
            </a:r>
            <a:r>
              <a:rPr lang="en-US" sz="1200" kern="1200" baseline="0" dirty="0" smtClean="0">
                <a:solidFill>
                  <a:schemeClr val="tx1"/>
                </a:solidFill>
                <a:effectLst/>
                <a:latin typeface="+mn-lt"/>
                <a:ea typeface="+mn-ea"/>
                <a:cs typeface="+mn-cs"/>
              </a:rPr>
              <a:t> in </a:t>
            </a:r>
            <a:r>
              <a:rPr lang="en-US" sz="1200" kern="1200" baseline="0" dirty="0" smtClean="0">
                <a:solidFill>
                  <a:schemeClr val="tx1"/>
                </a:solidFill>
                <a:effectLst/>
                <a:latin typeface="+mn-lt"/>
                <a:ea typeface="+mn-ea"/>
                <a:cs typeface="+mn-cs"/>
              </a:rPr>
              <a:t>Control </a:t>
            </a:r>
            <a:r>
              <a:rPr lang="en-US" sz="1200" kern="1200" baseline="0" dirty="0" smtClean="0">
                <a:solidFill>
                  <a:schemeClr val="tx1"/>
                </a:solidFill>
                <a:effectLst/>
                <a:latin typeface="+mn-lt"/>
                <a:ea typeface="+mn-ea"/>
                <a:cs typeface="+mn-cs"/>
              </a:rPr>
              <a:t>Center related to nesting. Note that it is not a comprehensive tutorial on the software or part set up for FDM.</a:t>
            </a:r>
            <a:endParaRPr lang="en-US" baseline="0" dirty="0" smtClean="0"/>
          </a:p>
          <a:p>
            <a:endParaRPr lang="en-US" b="1" baseline="0" dirty="0" smtClean="0"/>
          </a:p>
          <a:p>
            <a:r>
              <a:rPr lang="en-US" b="1" baseline="0" dirty="0" smtClean="0"/>
              <a:t>Instructor notes:</a:t>
            </a:r>
          </a:p>
          <a:p>
            <a:endParaRPr 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 </a:t>
            </a:r>
            <a:r>
              <a:rPr lang="en-US" b="0" dirty="0" smtClean="0"/>
              <a:t>Fused Deposition Modeling</a:t>
            </a:r>
            <a:r>
              <a:rPr lang="en-US" b="0" baseline="0" dirty="0" smtClean="0"/>
              <a:t> (FDM), uses two software applications: Insight, which is where parts are oriented, supported and build settings are applied, and Control Center, which is the tool for creating the job that is sent to the printer.</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b="0" baseline="0" dirty="0" smtClean="0"/>
              <a:t>This slide shows an aircraft that has been set up in Insight and saved as a CMB file.</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0" dirty="0" smtClean="0"/>
          </a:p>
        </p:txBody>
      </p:sp>
    </p:spTree>
    <p:extLst>
      <p:ext uri="{BB962C8B-B14F-4D97-AF65-F5344CB8AC3E}">
        <p14:creationId xmlns:p14="http://schemas.microsoft.com/office/powerpoint/2010/main" val="7917338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fld id="{1E8A1AB4-719F-4209-8EBE-AE66A005B8B5}" type="slidenum">
              <a:rPr lang="en-US" altLang="en-US" smtClean="0"/>
              <a:pPr eaLnBrk="1" hangingPunct="1"/>
              <a:t>55</a:t>
            </a:fld>
            <a:endParaRPr lang="en-US" altLang="en-US" dirty="0" smtClean="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Instructor</a:t>
            </a:r>
            <a:r>
              <a:rPr lang="en-US" b="1" baseline="0" dirty="0" smtClean="0"/>
              <a:t> guidelines:</a:t>
            </a:r>
          </a:p>
          <a:p>
            <a:r>
              <a:rPr lang="en-US" sz="1200" kern="1200" dirty="0" smtClean="0">
                <a:solidFill>
                  <a:schemeClr val="tx1"/>
                </a:solidFill>
                <a:effectLst/>
                <a:latin typeface="+mn-lt"/>
                <a:ea typeface="+mn-ea"/>
                <a:cs typeface="+mn-cs"/>
              </a:rPr>
              <a:t>This section covers the steps</a:t>
            </a:r>
            <a:r>
              <a:rPr lang="en-US" sz="1200" kern="1200" baseline="0" dirty="0" smtClean="0">
                <a:solidFill>
                  <a:schemeClr val="tx1"/>
                </a:solidFill>
                <a:effectLst/>
                <a:latin typeface="+mn-lt"/>
                <a:ea typeface="+mn-ea"/>
                <a:cs typeface="+mn-cs"/>
              </a:rPr>
              <a:t> in </a:t>
            </a:r>
            <a:r>
              <a:rPr lang="en-US" sz="1200" kern="1200" baseline="0" dirty="0" smtClean="0">
                <a:solidFill>
                  <a:schemeClr val="tx1"/>
                </a:solidFill>
                <a:effectLst/>
                <a:latin typeface="+mn-lt"/>
                <a:ea typeface="+mn-ea"/>
                <a:cs typeface="+mn-cs"/>
              </a:rPr>
              <a:t>Control </a:t>
            </a:r>
            <a:r>
              <a:rPr lang="en-US" sz="1200" kern="1200" baseline="0" dirty="0" smtClean="0">
                <a:solidFill>
                  <a:schemeClr val="tx1"/>
                </a:solidFill>
                <a:effectLst/>
                <a:latin typeface="+mn-lt"/>
                <a:ea typeface="+mn-ea"/>
                <a:cs typeface="+mn-cs"/>
              </a:rPr>
              <a:t>Center related to nesting. Note that it is not a comprehensive tutorial on the software or part set up for FDM.</a:t>
            </a:r>
            <a:endParaRPr lang="en-US" baseline="0" dirty="0" smtClean="0"/>
          </a:p>
          <a:p>
            <a:endParaRPr lang="en-US" b="1" baseline="0" dirty="0" smtClean="0"/>
          </a:p>
          <a:p>
            <a:r>
              <a:rPr lang="en-US" b="1" baseline="0" dirty="0" smtClean="0"/>
              <a:t>Instructor notes:</a:t>
            </a:r>
          </a:p>
          <a:p>
            <a:endParaRPr 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 </a:t>
            </a:r>
            <a:r>
              <a:rPr lang="en-US" b="0" dirty="0" smtClean="0"/>
              <a:t>After launching</a:t>
            </a:r>
            <a:r>
              <a:rPr lang="en-US" b="0" baseline="0" dirty="0" smtClean="0"/>
              <a:t> Control Center, you will insert files into the “pack”.</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b="1" baseline="0" dirty="0" smtClean="0"/>
              <a:t>Click</a:t>
            </a:r>
            <a:r>
              <a:rPr lang="en-US" altLang="en-US" b="0" baseline="0" dirty="0" smtClean="0"/>
              <a:t>: Advance animation</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b="1" baseline="0" dirty="0" smtClean="0"/>
              <a:t>Explain:</a:t>
            </a:r>
            <a:r>
              <a:rPr lang="en-US" altLang="en-US" b="0" baseline="0" dirty="0" smtClean="0"/>
              <a:t> </a:t>
            </a:r>
            <a:r>
              <a:rPr lang="en-US" altLang="en-US" b="0" baseline="0" dirty="0" smtClean="0"/>
              <a:t>To do that, just click on the insert CMB icon.</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0" dirty="0" smtClean="0"/>
          </a:p>
          <a:p>
            <a:pPr eaLnBrk="1" hangingPunct="1">
              <a:lnSpc>
                <a:spcPct val="90000"/>
              </a:lnSpc>
            </a:pPr>
            <a:r>
              <a:rPr lang="en-US" altLang="en-US" dirty="0" smtClean="0"/>
              <a:t> </a:t>
            </a:r>
            <a:endParaRPr lang="en-US" altLang="zh-CN" b="1" dirty="0" smtClean="0"/>
          </a:p>
        </p:txBody>
      </p:sp>
    </p:spTree>
    <p:extLst>
      <p:ext uri="{BB962C8B-B14F-4D97-AF65-F5344CB8AC3E}">
        <p14:creationId xmlns:p14="http://schemas.microsoft.com/office/powerpoint/2010/main" val="12226781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fld id="{1E8A1AB4-719F-4209-8EBE-AE66A005B8B5}" type="slidenum">
              <a:rPr lang="en-US" altLang="en-US" smtClean="0"/>
              <a:pPr eaLnBrk="1" hangingPunct="1"/>
              <a:t>56</a:t>
            </a:fld>
            <a:endParaRPr lang="en-US" altLang="en-US" dirty="0" smtClean="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Instructor</a:t>
            </a:r>
            <a:r>
              <a:rPr lang="en-US" b="1" baseline="0" dirty="0" smtClean="0"/>
              <a:t> guidelines:</a:t>
            </a:r>
          </a:p>
          <a:p>
            <a:r>
              <a:rPr lang="en-US" sz="1200" kern="1200" dirty="0" smtClean="0">
                <a:solidFill>
                  <a:schemeClr val="tx1"/>
                </a:solidFill>
                <a:effectLst/>
                <a:latin typeface="+mn-lt"/>
                <a:ea typeface="+mn-ea"/>
                <a:cs typeface="+mn-cs"/>
              </a:rPr>
              <a:t>This section covers the steps</a:t>
            </a:r>
            <a:r>
              <a:rPr lang="en-US" sz="1200" kern="1200" baseline="0" dirty="0" smtClean="0">
                <a:solidFill>
                  <a:schemeClr val="tx1"/>
                </a:solidFill>
                <a:effectLst/>
                <a:latin typeface="+mn-lt"/>
                <a:ea typeface="+mn-ea"/>
                <a:cs typeface="+mn-cs"/>
              </a:rPr>
              <a:t> in </a:t>
            </a:r>
            <a:r>
              <a:rPr lang="en-US" sz="1200" kern="1200" baseline="0" dirty="0" smtClean="0">
                <a:solidFill>
                  <a:schemeClr val="tx1"/>
                </a:solidFill>
                <a:effectLst/>
                <a:latin typeface="+mn-lt"/>
                <a:ea typeface="+mn-ea"/>
                <a:cs typeface="+mn-cs"/>
              </a:rPr>
              <a:t>Control </a:t>
            </a:r>
            <a:r>
              <a:rPr lang="en-US" sz="1200" kern="1200" baseline="0" dirty="0" smtClean="0">
                <a:solidFill>
                  <a:schemeClr val="tx1"/>
                </a:solidFill>
                <a:effectLst/>
                <a:latin typeface="+mn-lt"/>
                <a:ea typeface="+mn-ea"/>
                <a:cs typeface="+mn-cs"/>
              </a:rPr>
              <a:t>Center related to nesting. Note that it is not a comprehensive tutorial on the software or part set up for FDM.</a:t>
            </a:r>
            <a:endParaRPr lang="en-US" baseline="0" dirty="0" smtClean="0"/>
          </a:p>
          <a:p>
            <a:endParaRPr lang="en-US" b="1" baseline="0" dirty="0" smtClean="0"/>
          </a:p>
          <a:p>
            <a:r>
              <a:rPr lang="en-US" b="1" baseline="0" dirty="0" smtClean="0"/>
              <a:t>Instructor notes:</a:t>
            </a:r>
          </a:p>
          <a:p>
            <a:endParaRPr 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 </a:t>
            </a:r>
            <a:r>
              <a:rPr lang="en-US" b="0" dirty="0" smtClean="0"/>
              <a:t>After inserting the CMB, you are free to move and rotate the model around the build </a:t>
            </a:r>
            <a:r>
              <a:rPr lang="en-US" b="0" dirty="0" smtClean="0"/>
              <a:t>platform.</a:t>
            </a:r>
            <a:endParaRPr lang="en-US" b="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0" dirty="0" smtClean="0"/>
          </a:p>
          <a:p>
            <a:pPr eaLnBrk="1" hangingPunct="1">
              <a:lnSpc>
                <a:spcPct val="90000"/>
              </a:lnSpc>
            </a:pPr>
            <a:endParaRPr lang="en-US" altLang="zh-CN" b="1" dirty="0" smtClean="0"/>
          </a:p>
        </p:txBody>
      </p:sp>
    </p:spTree>
    <p:extLst>
      <p:ext uri="{BB962C8B-B14F-4D97-AF65-F5344CB8AC3E}">
        <p14:creationId xmlns:p14="http://schemas.microsoft.com/office/powerpoint/2010/main" val="555101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fld id="{18841165-CF22-4E6A-BB56-5DEA374F8C20}" type="slidenum">
              <a:rPr lang="en-US" altLang="en-US" smtClean="0"/>
              <a:pPr eaLnBrk="1" hangingPunct="1"/>
              <a:t>57</a:t>
            </a:fld>
            <a:endParaRPr lang="en-US" altLang="en-US" dirty="0"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Instructor</a:t>
            </a:r>
            <a:r>
              <a:rPr lang="en-US" b="1" baseline="0" dirty="0" smtClean="0"/>
              <a:t> guidelines:</a:t>
            </a:r>
          </a:p>
          <a:p>
            <a:r>
              <a:rPr lang="en-US" sz="1200" kern="1200" dirty="0" smtClean="0">
                <a:solidFill>
                  <a:schemeClr val="tx1"/>
                </a:solidFill>
                <a:effectLst/>
                <a:latin typeface="+mn-lt"/>
                <a:ea typeface="+mn-ea"/>
                <a:cs typeface="+mn-cs"/>
              </a:rPr>
              <a:t>This section covers the steps</a:t>
            </a:r>
            <a:r>
              <a:rPr lang="en-US" sz="1200" kern="1200" baseline="0" dirty="0" smtClean="0">
                <a:solidFill>
                  <a:schemeClr val="tx1"/>
                </a:solidFill>
                <a:effectLst/>
                <a:latin typeface="+mn-lt"/>
                <a:ea typeface="+mn-ea"/>
                <a:cs typeface="+mn-cs"/>
              </a:rPr>
              <a:t> in </a:t>
            </a:r>
            <a:r>
              <a:rPr lang="en-US" sz="1200" kern="1200" baseline="0" dirty="0" smtClean="0">
                <a:solidFill>
                  <a:schemeClr val="tx1"/>
                </a:solidFill>
                <a:effectLst/>
                <a:latin typeface="+mn-lt"/>
                <a:ea typeface="+mn-ea"/>
                <a:cs typeface="+mn-cs"/>
              </a:rPr>
              <a:t>Control </a:t>
            </a:r>
            <a:r>
              <a:rPr lang="en-US" sz="1200" kern="1200" baseline="0" dirty="0" smtClean="0">
                <a:solidFill>
                  <a:schemeClr val="tx1"/>
                </a:solidFill>
                <a:effectLst/>
                <a:latin typeface="+mn-lt"/>
                <a:ea typeface="+mn-ea"/>
                <a:cs typeface="+mn-cs"/>
              </a:rPr>
              <a:t>Center related to nesting. Note that it is not a comprehensive tutorial on the software or part set up for FDM.</a:t>
            </a:r>
            <a:endParaRPr lang="en-US" baseline="0" dirty="0" smtClean="0"/>
          </a:p>
          <a:p>
            <a:endParaRPr lang="en-US" b="1" baseline="0" dirty="0" smtClean="0"/>
          </a:p>
          <a:p>
            <a:r>
              <a:rPr lang="en-US" b="1" baseline="0" dirty="0" smtClean="0"/>
              <a:t>Instructor notes:</a:t>
            </a:r>
          </a:p>
          <a:p>
            <a:endParaRPr 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 </a:t>
            </a:r>
            <a:r>
              <a:rPr lang="en-US" b="0" dirty="0" smtClean="0"/>
              <a:t>Using the buttons shown</a:t>
            </a:r>
            <a:r>
              <a:rPr lang="en-US" b="0" baseline="0" dirty="0" smtClean="0"/>
              <a:t> in the red box, you can insert other CMBs, create copies of a model, rotate models and adjust their positioning. In this example, we have three aircraft that are nicely nested on the center of the platform.</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0" dirty="0" smtClean="0"/>
          </a:p>
          <a:p>
            <a:pPr eaLnBrk="1" hangingPunct="1">
              <a:lnSpc>
                <a:spcPct val="90000"/>
              </a:lnSpc>
            </a:pPr>
            <a:r>
              <a:rPr lang="en-US" altLang="en-US" dirty="0" smtClean="0"/>
              <a:t> </a:t>
            </a:r>
            <a:endParaRPr lang="en-US" altLang="zh-CN" b="1" dirty="0" smtClean="0"/>
          </a:p>
        </p:txBody>
      </p:sp>
    </p:spTree>
    <p:extLst>
      <p:ext uri="{BB962C8B-B14F-4D97-AF65-F5344CB8AC3E}">
        <p14:creationId xmlns:p14="http://schemas.microsoft.com/office/powerpoint/2010/main" val="6361607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guidelines:</a:t>
            </a:r>
          </a:p>
          <a:p>
            <a:r>
              <a:rPr lang="en-US" sz="1200" kern="1200" dirty="0" smtClean="0">
                <a:solidFill>
                  <a:schemeClr val="tx1"/>
                </a:solidFill>
                <a:effectLst/>
                <a:latin typeface="+mn-lt"/>
                <a:ea typeface="+mn-ea"/>
                <a:cs typeface="+mn-cs"/>
              </a:rPr>
              <a:t>This section covers the steps</a:t>
            </a:r>
            <a:r>
              <a:rPr lang="en-US" sz="1200" kern="1200" baseline="0" dirty="0" smtClean="0">
                <a:solidFill>
                  <a:schemeClr val="tx1"/>
                </a:solidFill>
                <a:effectLst/>
                <a:latin typeface="+mn-lt"/>
                <a:ea typeface="+mn-ea"/>
                <a:cs typeface="+mn-cs"/>
              </a:rPr>
              <a:t> in </a:t>
            </a:r>
            <a:r>
              <a:rPr lang="en-US" sz="1200" kern="1200" baseline="0" dirty="0" smtClean="0">
                <a:solidFill>
                  <a:schemeClr val="tx1"/>
                </a:solidFill>
                <a:effectLst/>
                <a:latin typeface="+mn-lt"/>
                <a:ea typeface="+mn-ea"/>
                <a:cs typeface="+mn-cs"/>
              </a:rPr>
              <a:t>Control </a:t>
            </a:r>
            <a:r>
              <a:rPr lang="en-US" sz="1200" kern="1200" baseline="0" dirty="0" smtClean="0">
                <a:solidFill>
                  <a:schemeClr val="tx1"/>
                </a:solidFill>
                <a:effectLst/>
                <a:latin typeface="+mn-lt"/>
                <a:ea typeface="+mn-ea"/>
                <a:cs typeface="+mn-cs"/>
              </a:rPr>
              <a:t>Center related to nesting. Note that it is not a comprehensive tutorial on the software or part set up for FDM.</a:t>
            </a:r>
            <a:endParaRPr lang="en-US" baseline="0" dirty="0" smtClean="0"/>
          </a:p>
          <a:p>
            <a:endParaRPr lang="en-US" b="1" baseline="0" dirty="0" smtClean="0"/>
          </a:p>
          <a:p>
            <a:r>
              <a:rPr lang="en-US" b="1" baseline="0" dirty="0" smtClean="0"/>
              <a:t>Instructor notes:</a:t>
            </a:r>
          </a:p>
          <a:p>
            <a:endParaRPr 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 </a:t>
            </a:r>
            <a:r>
              <a:rPr lang="en-US" b="0" dirty="0" smtClean="0"/>
              <a:t>With this</a:t>
            </a:r>
            <a:r>
              <a:rPr lang="en-US" b="0" baseline="0" dirty="0" smtClean="0"/>
              <a:t> model, the nesting is not as efficient as it could be. There is quite a bit of space between the parts, which increases the head travel that we spoke about earlier, and a lot of empty space.</a:t>
            </a:r>
            <a:endParaRPr lang="en-US" altLang="en-US" b="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0" dirty="0" smtClean="0"/>
          </a:p>
        </p:txBody>
      </p:sp>
      <p:sp>
        <p:nvSpPr>
          <p:cNvPr id="4" name="Slide Number Placeholder 3"/>
          <p:cNvSpPr>
            <a:spLocks noGrp="1"/>
          </p:cNvSpPr>
          <p:nvPr>
            <p:ph type="sldNum" sz="quarter" idx="10"/>
          </p:nvPr>
        </p:nvSpPr>
        <p:spPr/>
        <p:txBody>
          <a:bodyPr/>
          <a:lstStyle/>
          <a:p>
            <a:fld id="{F787A647-D813-4B9D-814E-1D38627A296C}" type="slidenum">
              <a:rPr lang="en-US" smtClean="0"/>
              <a:pPr/>
              <a:t>58</a:t>
            </a:fld>
            <a:endParaRPr lang="en-US" dirty="0"/>
          </a:p>
        </p:txBody>
      </p:sp>
    </p:spTree>
    <p:extLst>
      <p:ext uri="{BB962C8B-B14F-4D97-AF65-F5344CB8AC3E}">
        <p14:creationId xmlns:p14="http://schemas.microsoft.com/office/powerpoint/2010/main" val="11951068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guidelines:</a:t>
            </a:r>
          </a:p>
          <a:p>
            <a:r>
              <a:rPr lang="en-US" sz="1200" kern="1200" dirty="0" smtClean="0">
                <a:solidFill>
                  <a:schemeClr val="tx1"/>
                </a:solidFill>
                <a:effectLst/>
                <a:latin typeface="+mn-lt"/>
                <a:ea typeface="+mn-ea"/>
                <a:cs typeface="+mn-cs"/>
              </a:rPr>
              <a:t>This section covers the steps</a:t>
            </a:r>
            <a:r>
              <a:rPr lang="en-US" sz="1200" kern="1200" baseline="0" dirty="0" smtClean="0">
                <a:solidFill>
                  <a:schemeClr val="tx1"/>
                </a:solidFill>
                <a:effectLst/>
                <a:latin typeface="+mn-lt"/>
                <a:ea typeface="+mn-ea"/>
                <a:cs typeface="+mn-cs"/>
              </a:rPr>
              <a:t> in </a:t>
            </a:r>
            <a:r>
              <a:rPr lang="en-US" sz="1200" kern="1200" baseline="0" dirty="0" smtClean="0">
                <a:solidFill>
                  <a:schemeClr val="tx1"/>
                </a:solidFill>
                <a:effectLst/>
                <a:latin typeface="+mn-lt"/>
                <a:ea typeface="+mn-ea"/>
                <a:cs typeface="+mn-cs"/>
              </a:rPr>
              <a:t>Control </a:t>
            </a:r>
            <a:r>
              <a:rPr lang="en-US" sz="1200" kern="1200" baseline="0" dirty="0" smtClean="0">
                <a:solidFill>
                  <a:schemeClr val="tx1"/>
                </a:solidFill>
                <a:effectLst/>
                <a:latin typeface="+mn-lt"/>
                <a:ea typeface="+mn-ea"/>
                <a:cs typeface="+mn-cs"/>
              </a:rPr>
              <a:t>Center related to nesting. Note that it is not a comprehensive tutorial on the software or part set up for FDM.</a:t>
            </a:r>
            <a:endParaRPr lang="en-US" baseline="0" dirty="0" smtClean="0"/>
          </a:p>
          <a:p>
            <a:endParaRPr lang="en-US" b="1" baseline="0" dirty="0" smtClean="0"/>
          </a:p>
          <a:p>
            <a:r>
              <a:rPr lang="en-US" b="1" baseline="0" dirty="0" smtClean="0"/>
              <a:t>Instructor notes:</a:t>
            </a:r>
          </a:p>
          <a:p>
            <a:endParaRPr 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 </a:t>
            </a:r>
            <a:r>
              <a:rPr lang="en-US" b="0" dirty="0" smtClean="0"/>
              <a:t>To resolve</a:t>
            </a:r>
            <a:r>
              <a:rPr lang="en-US" b="0" baseline="0" dirty="0" smtClean="0"/>
              <a:t> both of those issues, we would rotate the parts so that </a:t>
            </a:r>
            <a:r>
              <a:rPr lang="en-US" b="0" baseline="0" dirty="0" smtClean="0"/>
              <a:t>they </a:t>
            </a:r>
            <a:r>
              <a:rPr lang="en-US" b="0" baseline="0" dirty="0" smtClean="0"/>
              <a:t>face both the front and back and nest them tightly. This allows us to fit 5 parts in one run.</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0" dirty="0" smtClean="0"/>
          </a:p>
        </p:txBody>
      </p:sp>
      <p:sp>
        <p:nvSpPr>
          <p:cNvPr id="4" name="Slide Number Placeholder 3"/>
          <p:cNvSpPr>
            <a:spLocks noGrp="1"/>
          </p:cNvSpPr>
          <p:nvPr>
            <p:ph type="sldNum" sz="quarter" idx="10"/>
          </p:nvPr>
        </p:nvSpPr>
        <p:spPr/>
        <p:txBody>
          <a:bodyPr/>
          <a:lstStyle/>
          <a:p>
            <a:fld id="{F787A647-D813-4B9D-814E-1D38627A296C}" type="slidenum">
              <a:rPr lang="en-US" smtClean="0"/>
              <a:pPr/>
              <a:t>59</a:t>
            </a:fld>
            <a:endParaRPr lang="en-US" dirty="0"/>
          </a:p>
        </p:txBody>
      </p:sp>
    </p:spTree>
    <p:extLst>
      <p:ext uri="{BB962C8B-B14F-4D97-AF65-F5344CB8AC3E}">
        <p14:creationId xmlns:p14="http://schemas.microsoft.com/office/powerpoint/2010/main" val="4059900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b="1" dirty="0" smtClean="0"/>
              <a:t>Instructor guidelines:</a:t>
            </a:r>
          </a:p>
          <a:p>
            <a:pPr marL="171450" indent="-171450">
              <a:buFont typeface="Arial" panose="020B0604020202020204" pitchFamily="34" charset="0"/>
              <a:buChar char="•"/>
            </a:pPr>
            <a:r>
              <a:rPr lang="en-US" dirty="0" smtClean="0"/>
              <a:t>Discuss key</a:t>
            </a:r>
            <a:r>
              <a:rPr lang="en-US" baseline="0" dirty="0" smtClean="0"/>
              <a:t> advantages of nesting (in 2D)</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1" baseline="0" dirty="0" smtClean="0"/>
              <a:t>Instructor notes: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1" dirty="0" smtClean="0"/>
              <a:t>Explain:</a:t>
            </a:r>
            <a:r>
              <a:rPr lang="en-US" dirty="0" smtClean="0"/>
              <a:t> </a:t>
            </a:r>
            <a:r>
              <a:rPr lang="en-US" dirty="0" smtClean="0"/>
              <a:t>And when combined, that yields</a:t>
            </a:r>
            <a:r>
              <a:rPr lang="en-US" baseline="0" dirty="0" smtClean="0"/>
              <a:t> the most important advantage, lower cost.</a:t>
            </a:r>
            <a:endParaRPr lang="en-US" dirty="0" smtClean="0"/>
          </a:p>
          <a:p>
            <a:pPr marL="0" indent="0">
              <a:buFont typeface="Arial" panose="020B0604020202020204" pitchFamily="34" charset="0"/>
              <a:buNone/>
            </a:pPr>
            <a:endParaRPr lang="en-US" baseline="0" dirty="0" smtClean="0"/>
          </a:p>
          <a:p>
            <a:pPr marL="0" indent="0">
              <a:buFont typeface="Arial" panose="020B0604020202020204" pitchFamily="34" charset="0"/>
              <a:buNone/>
            </a:pPr>
            <a:endParaRPr lang="en-US" baseline="0" dirty="0" smtClean="0"/>
          </a:p>
          <a:p>
            <a:pPr marL="0" indent="0">
              <a:buFont typeface="Arial" panose="020B0604020202020204" pitchFamily="34" charset="0"/>
              <a:buNone/>
            </a:pPr>
            <a:endParaRPr lang="en-US" dirty="0" smtClean="0"/>
          </a:p>
        </p:txBody>
      </p:sp>
      <p:sp>
        <p:nvSpPr>
          <p:cNvPr id="4" name="מציין מיקום של מספר שקופית 3"/>
          <p:cNvSpPr>
            <a:spLocks noGrp="1"/>
          </p:cNvSpPr>
          <p:nvPr>
            <p:ph type="sldNum" sz="quarter" idx="10"/>
          </p:nvPr>
        </p:nvSpPr>
        <p:spPr/>
        <p:txBody>
          <a:bodyPr/>
          <a:lstStyle/>
          <a:p>
            <a:fld id="{F787A647-D813-4B9D-814E-1D38627A296C}" type="slidenum">
              <a:rPr lang="en-US" smtClean="0"/>
              <a:pPr/>
              <a:t>6</a:t>
            </a:fld>
            <a:endParaRPr lang="en-US" dirty="0"/>
          </a:p>
        </p:txBody>
      </p:sp>
    </p:spTree>
    <p:extLst>
      <p:ext uri="{BB962C8B-B14F-4D97-AF65-F5344CB8AC3E}">
        <p14:creationId xmlns:p14="http://schemas.microsoft.com/office/powerpoint/2010/main" val="15270298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fld id="{430734AB-F384-43DB-966D-0C9B9DDE088D}" type="slidenum">
              <a:rPr lang="en-US" altLang="en-US" smtClean="0"/>
              <a:pPr eaLnBrk="1" hangingPunct="1"/>
              <a:t>60</a:t>
            </a:fld>
            <a:endParaRPr lang="en-US" altLang="en-US" dirty="0" smtClean="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Instructor</a:t>
            </a:r>
            <a:r>
              <a:rPr lang="en-US" b="1" baseline="0" dirty="0" smtClean="0"/>
              <a:t> guidelines:</a:t>
            </a:r>
          </a:p>
          <a:p>
            <a:r>
              <a:rPr lang="en-US" sz="1200" kern="1200" dirty="0" smtClean="0">
                <a:solidFill>
                  <a:schemeClr val="tx1"/>
                </a:solidFill>
                <a:effectLst/>
                <a:latin typeface="+mn-lt"/>
                <a:ea typeface="+mn-ea"/>
                <a:cs typeface="+mn-cs"/>
              </a:rPr>
              <a:t>This section covers the steps</a:t>
            </a:r>
            <a:r>
              <a:rPr lang="en-US" sz="1200" kern="1200" baseline="0" dirty="0" smtClean="0">
                <a:solidFill>
                  <a:schemeClr val="tx1"/>
                </a:solidFill>
                <a:effectLst/>
                <a:latin typeface="+mn-lt"/>
                <a:ea typeface="+mn-ea"/>
                <a:cs typeface="+mn-cs"/>
              </a:rPr>
              <a:t> in </a:t>
            </a:r>
            <a:r>
              <a:rPr lang="en-US" sz="1200" kern="1200" baseline="0" dirty="0" smtClean="0">
                <a:solidFill>
                  <a:schemeClr val="tx1"/>
                </a:solidFill>
                <a:effectLst/>
                <a:latin typeface="+mn-lt"/>
                <a:ea typeface="+mn-ea"/>
                <a:cs typeface="+mn-cs"/>
              </a:rPr>
              <a:t>Control </a:t>
            </a:r>
            <a:r>
              <a:rPr lang="en-US" sz="1200" kern="1200" baseline="0" dirty="0" smtClean="0">
                <a:solidFill>
                  <a:schemeClr val="tx1"/>
                </a:solidFill>
                <a:effectLst/>
                <a:latin typeface="+mn-lt"/>
                <a:ea typeface="+mn-ea"/>
                <a:cs typeface="+mn-cs"/>
              </a:rPr>
              <a:t>Center related to nesting. Note that it is not a comprehensive tutorial on the software or part set up for FDM.</a:t>
            </a:r>
            <a:endParaRPr lang="en-US" baseline="0" dirty="0" smtClean="0"/>
          </a:p>
          <a:p>
            <a:endParaRPr lang="en-US" b="1" baseline="0" dirty="0" smtClean="0"/>
          </a:p>
          <a:p>
            <a:r>
              <a:rPr lang="en-US" b="1" baseline="0" dirty="0" smtClean="0"/>
              <a:t>Instructor notes:</a:t>
            </a:r>
          </a:p>
          <a:p>
            <a:endParaRPr 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  </a:t>
            </a:r>
            <a:r>
              <a:rPr lang="en-US" b="0" dirty="0" smtClean="0"/>
              <a:t>Control Center will</a:t>
            </a:r>
            <a:r>
              <a:rPr lang="en-US" b="0" baseline="0" dirty="0" smtClean="0"/>
              <a:t> notify you if you have overlapping or abutting parts, as we see with the two parts that have cross hatching. The minimum space is controlled by the “gutter value”. The default is 0.25 inch. With this warning, we know that we need to reposition those two parts.</a:t>
            </a:r>
            <a:endParaRPr lang="en-US" b="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0" dirty="0" smtClean="0"/>
          </a:p>
          <a:p>
            <a:pPr eaLnBrk="1" hangingPunct="1"/>
            <a:r>
              <a:rPr lang="en-US" altLang="zh-CN" dirty="0" smtClean="0"/>
              <a:t> </a:t>
            </a:r>
          </a:p>
        </p:txBody>
      </p:sp>
    </p:spTree>
    <p:extLst>
      <p:ext uri="{BB962C8B-B14F-4D97-AF65-F5344CB8AC3E}">
        <p14:creationId xmlns:p14="http://schemas.microsoft.com/office/powerpoint/2010/main" val="6013850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fld id="{430734AB-F384-43DB-966D-0C9B9DDE088D}" type="slidenum">
              <a:rPr lang="en-US" altLang="en-US" smtClean="0"/>
              <a:pPr eaLnBrk="1" hangingPunct="1"/>
              <a:t>61</a:t>
            </a:fld>
            <a:endParaRPr lang="en-US" altLang="en-US" dirty="0" smtClean="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Instructor</a:t>
            </a:r>
            <a:r>
              <a:rPr lang="en-US" b="1" baseline="0" dirty="0" smtClean="0"/>
              <a:t> guidelines:</a:t>
            </a:r>
          </a:p>
          <a:p>
            <a:r>
              <a:rPr lang="en-US" sz="1200" kern="1200" dirty="0" smtClean="0">
                <a:solidFill>
                  <a:schemeClr val="tx1"/>
                </a:solidFill>
                <a:effectLst/>
                <a:latin typeface="+mn-lt"/>
                <a:ea typeface="+mn-ea"/>
                <a:cs typeface="+mn-cs"/>
              </a:rPr>
              <a:t>This section covers the steps</a:t>
            </a:r>
            <a:r>
              <a:rPr lang="en-US" sz="1200" kern="1200" baseline="0" dirty="0" smtClean="0">
                <a:solidFill>
                  <a:schemeClr val="tx1"/>
                </a:solidFill>
                <a:effectLst/>
                <a:latin typeface="+mn-lt"/>
                <a:ea typeface="+mn-ea"/>
                <a:cs typeface="+mn-cs"/>
              </a:rPr>
              <a:t> in </a:t>
            </a:r>
            <a:r>
              <a:rPr lang="en-US" sz="1200" kern="1200" baseline="0" dirty="0" smtClean="0">
                <a:solidFill>
                  <a:schemeClr val="tx1"/>
                </a:solidFill>
                <a:effectLst/>
                <a:latin typeface="+mn-lt"/>
                <a:ea typeface="+mn-ea"/>
                <a:cs typeface="+mn-cs"/>
              </a:rPr>
              <a:t>Control </a:t>
            </a:r>
            <a:r>
              <a:rPr lang="en-US" sz="1200" kern="1200" baseline="0" dirty="0" smtClean="0">
                <a:solidFill>
                  <a:schemeClr val="tx1"/>
                </a:solidFill>
                <a:effectLst/>
                <a:latin typeface="+mn-lt"/>
                <a:ea typeface="+mn-ea"/>
                <a:cs typeface="+mn-cs"/>
              </a:rPr>
              <a:t>Center related to nesting. Note that it is not a comprehensive tutorial on the software or part set up for FDM.</a:t>
            </a:r>
            <a:endParaRPr lang="en-US" baseline="0" dirty="0" smtClean="0"/>
          </a:p>
          <a:p>
            <a:endParaRPr lang="en-US" b="1" baseline="0" dirty="0" smtClean="0"/>
          </a:p>
          <a:p>
            <a:r>
              <a:rPr lang="en-US" b="1" baseline="0" dirty="0" smtClean="0"/>
              <a:t>Instructor notes:</a:t>
            </a:r>
          </a:p>
          <a:p>
            <a:endParaRPr lang="en-US" b="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 </a:t>
            </a:r>
            <a:r>
              <a:rPr lang="en-US" b="0" dirty="0" smtClean="0"/>
              <a:t>Now that the pack has no errors and all parts are nicely nested, it is time to build the job.</a:t>
            </a:r>
            <a:endParaRPr lang="en-US" b="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b="1" baseline="0" dirty="0" smtClean="0"/>
              <a:t>Click</a:t>
            </a:r>
            <a:r>
              <a:rPr lang="en-US" altLang="en-US" b="0" baseline="0" dirty="0" smtClean="0"/>
              <a:t>: Advance animation</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b="1" baseline="0" dirty="0" smtClean="0"/>
              <a:t>Explain:</a:t>
            </a:r>
            <a:r>
              <a:rPr lang="en-US" altLang="en-US" b="0" baseline="0" dirty="0" smtClean="0"/>
              <a:t> </a:t>
            </a:r>
            <a:r>
              <a:rPr lang="en-US" altLang="en-US" b="0" baseline="0" dirty="0" smtClean="0"/>
              <a:t>And we do that with a click of the Build Job button.</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b="0" baseline="0" dirty="0" smtClean="0"/>
              <a:t>And that completes our discussion of nesting for FDM, PolyJet, 3D printing in general and 2D manufacturing processes.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b="0" dirty="0" smtClean="0"/>
          </a:p>
          <a:p>
            <a:pPr eaLnBrk="1" hangingPunct="1"/>
            <a:r>
              <a:rPr lang="en-US" altLang="zh-CN" dirty="0" smtClean="0"/>
              <a:t> </a:t>
            </a:r>
          </a:p>
        </p:txBody>
      </p:sp>
    </p:spTree>
    <p:extLst>
      <p:ext uri="{BB962C8B-B14F-4D97-AF65-F5344CB8AC3E}">
        <p14:creationId xmlns:p14="http://schemas.microsoft.com/office/powerpoint/2010/main" val="32803047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sz="1200" b="0" kern="1200" dirty="0" smtClean="0">
              <a:solidFill>
                <a:schemeClr val="tx1"/>
              </a:solidFill>
              <a:effectLst/>
              <a:latin typeface="+mn-lt"/>
              <a:ea typeface="+mn-ea"/>
              <a:cs typeface="+mn-cs"/>
            </a:endParaRPr>
          </a:p>
        </p:txBody>
      </p:sp>
      <p:sp>
        <p:nvSpPr>
          <p:cNvPr id="4" name="מציין מיקום של מספר שקופית 3"/>
          <p:cNvSpPr>
            <a:spLocks noGrp="1"/>
          </p:cNvSpPr>
          <p:nvPr>
            <p:ph type="sldNum" sz="quarter" idx="10"/>
          </p:nvPr>
        </p:nvSpPr>
        <p:spPr/>
        <p:txBody>
          <a:bodyPr/>
          <a:lstStyle/>
          <a:p>
            <a:fld id="{F787A647-D813-4B9D-814E-1D38627A296C}" type="slidenum">
              <a:rPr lang="en-US" smtClean="0"/>
              <a:pPr/>
              <a:t>62</a:t>
            </a:fld>
            <a:endParaRPr lang="en-US" dirty="0"/>
          </a:p>
        </p:txBody>
      </p:sp>
    </p:spTree>
    <p:extLst>
      <p:ext uri="{BB962C8B-B14F-4D97-AF65-F5344CB8AC3E}">
        <p14:creationId xmlns:p14="http://schemas.microsoft.com/office/powerpoint/2010/main" val="2321780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guidelines:</a:t>
            </a:r>
          </a:p>
          <a:p>
            <a:endParaRPr lang="en-US" baseline="0" dirty="0" smtClean="0"/>
          </a:p>
          <a:p>
            <a:r>
              <a:rPr lang="en-US" dirty="0" smtClean="0"/>
              <a:t>The next three slides continue with the discussion through</a:t>
            </a:r>
            <a:r>
              <a:rPr lang="en-US" baseline="0" dirty="0" smtClean="0"/>
              <a:t> the concept of cookie making. Using gingerbread men, less waste, less energy, and more cookies are clarified. It also opens the door to the consideration of orientation.</a:t>
            </a:r>
          </a:p>
          <a:p>
            <a:endParaRPr lang="en-US" baseline="0" dirty="0" smtClean="0"/>
          </a:p>
          <a:p>
            <a:r>
              <a:rPr lang="en-US" b="1" baseline="0" dirty="0" smtClean="0"/>
              <a:t>Instructor notes:</a:t>
            </a:r>
          </a:p>
          <a:p>
            <a:endParaRPr lang="en-US" baseline="0" dirty="0" smtClean="0"/>
          </a:p>
          <a:p>
            <a:r>
              <a:rPr lang="en-US" b="1" dirty="0" smtClean="0"/>
              <a:t>Explain:</a:t>
            </a:r>
            <a:r>
              <a:rPr lang="en-US" dirty="0" smtClean="0"/>
              <a:t> </a:t>
            </a:r>
            <a:r>
              <a:rPr lang="en-US" dirty="0" smtClean="0"/>
              <a:t>Let’s stay with the cookie concept and apply nesting to making gingerbread men. If we space them far apart:</a:t>
            </a:r>
          </a:p>
          <a:p>
            <a:pPr marL="171450" indent="-171450">
              <a:buFont typeface="Arial" panose="020B0604020202020204" pitchFamily="34" charset="0"/>
              <a:buChar char="•"/>
            </a:pPr>
            <a:r>
              <a:rPr lang="en-US" dirty="0" smtClean="0"/>
              <a:t>Fewer fit in the space allowed and there is a lot of waste</a:t>
            </a:r>
          </a:p>
          <a:p>
            <a:pPr marL="171450" indent="-171450">
              <a:buFont typeface="Arial" panose="020B0604020202020204" pitchFamily="34" charset="0"/>
              <a:buChar char="•"/>
            </a:pPr>
            <a:r>
              <a:rPr lang="en-US" dirty="0" smtClean="0"/>
              <a:t>And our arm has to move farther, taking more energy</a:t>
            </a:r>
          </a:p>
          <a:p>
            <a:pPr marL="171450" indent="-171450">
              <a:buFont typeface="Arial" panose="020B0604020202020204" pitchFamily="34" charset="0"/>
              <a:buChar char="•"/>
            </a:pPr>
            <a:endParaRPr lang="en-US" dirty="0" smtClean="0"/>
          </a:p>
          <a:p>
            <a:pPr marL="0" indent="0">
              <a:buFont typeface="Arial" panose="020B0604020202020204" pitchFamily="34" charse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F787A647-D813-4B9D-814E-1D38627A296C}" type="slidenum">
              <a:rPr lang="en-US" smtClean="0"/>
              <a:pPr/>
              <a:t>7</a:t>
            </a:fld>
            <a:endParaRPr lang="en-US" dirty="0"/>
          </a:p>
        </p:txBody>
      </p:sp>
    </p:spTree>
    <p:extLst>
      <p:ext uri="{BB962C8B-B14F-4D97-AF65-F5344CB8AC3E}">
        <p14:creationId xmlns:p14="http://schemas.microsoft.com/office/powerpoint/2010/main" val="881248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guidelines:</a:t>
            </a:r>
          </a:p>
          <a:p>
            <a:endParaRPr lang="en-US" baseline="0" dirty="0" smtClean="0"/>
          </a:p>
          <a:p>
            <a:r>
              <a:rPr lang="en-US" dirty="0" smtClean="0"/>
              <a:t>The next two slides continue with the discussion through</a:t>
            </a:r>
            <a:r>
              <a:rPr lang="en-US" baseline="0" dirty="0" smtClean="0"/>
              <a:t> the concept of cookie making. Using gingerbread men, less waste, less energy, and more cookies are clarified. It also opens the door to the consideration of orientation.</a:t>
            </a:r>
          </a:p>
          <a:p>
            <a:endParaRPr lang="en-US" baseline="0" dirty="0" smtClean="0"/>
          </a:p>
          <a:p>
            <a:r>
              <a:rPr lang="en-US" b="1" baseline="0" dirty="0" smtClean="0"/>
              <a:t>Instructor notes:</a:t>
            </a:r>
          </a:p>
          <a:p>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a:t>
            </a:r>
            <a:r>
              <a:rPr lang="en-US" dirty="0" smtClean="0"/>
              <a:t> We </a:t>
            </a:r>
            <a:r>
              <a:rPr lang="en-US" dirty="0" smtClean="0"/>
              <a:t>can fix that </a:t>
            </a:r>
            <a:r>
              <a:rPr lang="en-US" sz="1200" kern="1200" dirty="0" smtClean="0">
                <a:solidFill>
                  <a:schemeClr val="tx1"/>
                </a:solidFill>
                <a:effectLst/>
                <a:latin typeface="+mn-lt"/>
                <a:ea typeface="+mn-ea"/>
                <a:cs typeface="+mn-cs"/>
              </a:rPr>
              <a:t>If we pack them tightly.</a:t>
            </a:r>
            <a:r>
              <a:rPr lang="en-US" sz="1200" kern="1200" baseline="0" dirty="0" smtClean="0">
                <a:solidFill>
                  <a:schemeClr val="tx1"/>
                </a:solidFill>
                <a:effectLst/>
                <a:latin typeface="+mn-lt"/>
                <a:ea typeface="+mn-ea"/>
                <a:cs typeface="+mn-cs"/>
              </a:rPr>
              <a:t> Doing that </a:t>
            </a:r>
            <a:r>
              <a:rPr lang="en-US" sz="1200" kern="1200" dirty="0" smtClean="0">
                <a:solidFill>
                  <a:schemeClr val="tx1"/>
                </a:solidFill>
                <a:effectLst/>
                <a:latin typeface="+mn-lt"/>
                <a:ea typeface="+mn-ea"/>
                <a:cs typeface="+mn-cs"/>
              </a:rPr>
              <a:t>maximizes the yield from a single sheet of dough. But there</a:t>
            </a:r>
            <a:r>
              <a:rPr lang="en-US" sz="1200" kern="1200" baseline="0" dirty="0" smtClean="0">
                <a:solidFill>
                  <a:schemeClr val="tx1"/>
                </a:solidFill>
                <a:effectLst/>
                <a:latin typeface="+mn-lt"/>
                <a:ea typeface="+mn-ea"/>
                <a:cs typeface="+mn-cs"/>
              </a:rPr>
              <a:t> still is quite a bit of waste.</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87A647-D813-4B9D-814E-1D38627A296C}" type="slidenum">
              <a:rPr lang="en-US" smtClean="0"/>
              <a:pPr/>
              <a:t>8</a:t>
            </a:fld>
            <a:endParaRPr lang="en-US" dirty="0"/>
          </a:p>
        </p:txBody>
      </p:sp>
    </p:spTree>
    <p:extLst>
      <p:ext uri="{BB962C8B-B14F-4D97-AF65-F5344CB8AC3E}">
        <p14:creationId xmlns:p14="http://schemas.microsoft.com/office/powerpoint/2010/main" val="1337970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guidelines:</a:t>
            </a:r>
          </a:p>
          <a:p>
            <a:endParaRPr lang="en-US" baseline="0" dirty="0" smtClean="0"/>
          </a:p>
          <a:p>
            <a:r>
              <a:rPr lang="en-US" dirty="0" smtClean="0"/>
              <a:t>This slide continue with the discussion through</a:t>
            </a:r>
            <a:r>
              <a:rPr lang="en-US" baseline="0" dirty="0" smtClean="0"/>
              <a:t> the concept of cookie making. Using gingerbread men, less waste, less energy, and more cookies are clarified. It also opens the door to the consideration of orientation.</a:t>
            </a:r>
          </a:p>
          <a:p>
            <a:endParaRPr lang="en-US" baseline="0" dirty="0" smtClean="0"/>
          </a:p>
          <a:p>
            <a:r>
              <a:rPr lang="en-US" b="1" baseline="0" dirty="0" smtClean="0"/>
              <a:t>Instructor notes:</a:t>
            </a:r>
          </a:p>
          <a:p>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Explain:</a:t>
            </a:r>
            <a:r>
              <a:rPr lang="en-US" dirty="0" smtClean="0"/>
              <a:t> </a:t>
            </a:r>
            <a:r>
              <a:rPr lang="en-US" dirty="0" smtClean="0"/>
              <a:t>To get the tightest nesting possible… to get the most</a:t>
            </a:r>
            <a:r>
              <a:rPr lang="en-US" baseline="0" dirty="0" smtClean="0"/>
              <a:t> gingerbread men with the least effort and waste, we change the orientation of each cookie. Instead of 8 cookies as shown on the previous layout, we now get 12, a 50% increase.</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787A647-D813-4B9D-814E-1D38627A296C}" type="slidenum">
              <a:rPr lang="en-US" smtClean="0"/>
              <a:pPr/>
              <a:t>9</a:t>
            </a:fld>
            <a:endParaRPr lang="en-US" dirty="0"/>
          </a:p>
        </p:txBody>
      </p:sp>
    </p:spTree>
    <p:extLst>
      <p:ext uri="{BB962C8B-B14F-4D97-AF65-F5344CB8AC3E}">
        <p14:creationId xmlns:p14="http://schemas.microsoft.com/office/powerpoint/2010/main" val="6118212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normAutofit/>
          </a:bodyPr>
          <a:lstStyle>
            <a:lvl1pPr>
              <a:defRPr sz="4000">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600">
                <a:solidFill>
                  <a:schemeClr val="tx1">
                    <a:tint val="7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7F92780-31BF-4E00-A359-E211C6BB4418}" type="datetimeFigureOut">
              <a:rPr lang="en-US" smtClean="0"/>
              <a:pPr/>
              <a:t>12/19/2014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400800"/>
            <a:ext cx="1600200" cy="320675"/>
          </a:xfrm>
        </p:spPr>
        <p:txBody>
          <a:bodyPr/>
          <a:lstStyle/>
          <a:p>
            <a:fld id="{93832149-EFCB-42B5-93AC-A4EA54714711}" type="slidenum">
              <a:rPr lang="en-US" smtClean="0"/>
              <a:pPr/>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p:cNvSpPr txBox="1">
            <a:spLocks/>
          </p:cNvSpPr>
          <p:nvPr userDrawn="1"/>
        </p:nvSpPr>
        <p:spPr>
          <a:xfrm>
            <a:off x="304800" y="6387152"/>
            <a:ext cx="6705600" cy="30480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100" i="1" dirty="0" smtClean="0">
                <a:latin typeface="+mn-lt"/>
              </a:rPr>
              <a:t>Something</a:t>
            </a:r>
            <a:r>
              <a:rPr lang="en-US" sz="1100" i="1" baseline="0" dirty="0" smtClean="0">
                <a:latin typeface="+mn-lt"/>
              </a:rPr>
              <a:t> That Moves Something</a:t>
            </a:r>
            <a:r>
              <a:rPr lang="en-US" sz="1100" baseline="0" dirty="0" smtClean="0">
                <a:latin typeface="+mn-lt"/>
              </a:rPr>
              <a:t>, created by Ohad Meyuhas, architect</a:t>
            </a:r>
            <a:endParaRPr lang="en-US" sz="1100" dirty="0">
              <a:latin typeface="+mn-lt"/>
            </a:endParaRPr>
          </a:p>
        </p:txBody>
      </p:sp>
      <p:pic>
        <p:nvPicPr>
          <p:cNvPr id="10" name="Picture 9" descr="StratasysEDU_Logo_CMYK-01.png"/>
          <p:cNvPicPr>
            <a:picLocks noChangeAspect="1"/>
          </p:cNvPicPr>
          <p:nvPr userDrawn="1"/>
        </p:nvPicPr>
        <p:blipFill>
          <a:blip r:embed="rId3" cstate="print"/>
          <a:stretch>
            <a:fillRect/>
          </a:stretch>
        </p:blipFill>
        <p:spPr>
          <a:xfrm>
            <a:off x="6629392" y="6273800"/>
            <a:ext cx="2133608" cy="418354"/>
          </a:xfrm>
          <a:prstGeom prst="rect">
            <a:avLst/>
          </a:prstGeom>
        </p:spPr>
      </p:pic>
    </p:spTree>
    <p:extLst>
      <p:ext uri="{BB962C8B-B14F-4D97-AF65-F5344CB8AC3E}">
        <p14:creationId xmlns:p14="http://schemas.microsoft.com/office/powerpoint/2010/main" val="17889796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F92780-31BF-4E00-A359-E211C6BB4418}" type="datetimeFigureOut">
              <a:rPr lang="en-US" smtClean="0"/>
              <a:pPr/>
              <a:t>12/19/2014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3832149-EFCB-42B5-93AC-A4EA54714711}" type="slidenum">
              <a:rPr lang="en-US" smtClean="0"/>
              <a:pPr/>
              <a:t>‹#›</a:t>
            </a:fld>
            <a:endParaRPr lang="en-US" dirty="0"/>
          </a:p>
        </p:txBody>
      </p:sp>
    </p:spTree>
    <p:extLst>
      <p:ext uri="{BB962C8B-B14F-4D97-AF65-F5344CB8AC3E}">
        <p14:creationId xmlns:p14="http://schemas.microsoft.com/office/powerpoint/2010/main" val="49315596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F92780-31BF-4E00-A359-E211C6BB4418}" type="datetimeFigureOut">
              <a:rPr lang="en-US" smtClean="0"/>
              <a:pPr/>
              <a:t>12/19/2014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832149-EFCB-42B5-93AC-A4EA54714711}" type="slidenum">
              <a:rPr lang="en-US" smtClean="0"/>
              <a:pPr/>
              <a:t>‹#›</a:t>
            </a:fld>
            <a:endParaRPr lang="en-US" dirty="0"/>
          </a:p>
        </p:txBody>
      </p:sp>
    </p:spTree>
    <p:extLst>
      <p:ext uri="{BB962C8B-B14F-4D97-AF65-F5344CB8AC3E}">
        <p14:creationId xmlns:p14="http://schemas.microsoft.com/office/powerpoint/2010/main" val="1756095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F92780-31BF-4E00-A359-E211C6BB4418}" type="datetimeFigureOut">
              <a:rPr lang="en-US" smtClean="0"/>
              <a:pPr/>
              <a:t>12/19/2014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832149-EFCB-42B5-93AC-A4EA54714711}" type="slidenum">
              <a:rPr lang="en-US" smtClean="0"/>
              <a:pPr/>
              <a:t>‹#›</a:t>
            </a:fld>
            <a:endParaRPr lang="en-US" dirty="0"/>
          </a:p>
        </p:txBody>
      </p:sp>
    </p:spTree>
    <p:extLst>
      <p:ext uri="{BB962C8B-B14F-4D97-AF65-F5344CB8AC3E}">
        <p14:creationId xmlns:p14="http://schemas.microsoft.com/office/powerpoint/2010/main" val="4287998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F92780-31BF-4E00-A359-E211C6BB4418}" type="datetimeFigureOut">
              <a:rPr lang="en-US" smtClean="0"/>
              <a:pPr/>
              <a:t>12/19/2014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832149-EFCB-42B5-93AC-A4EA54714711}" type="slidenum">
              <a:rPr lang="en-US" smtClean="0"/>
              <a:pPr/>
              <a:t>‹#›</a:t>
            </a:fld>
            <a:endParaRPr lang="en-US" dirty="0"/>
          </a:p>
        </p:txBody>
      </p:sp>
    </p:spTree>
    <p:extLst>
      <p:ext uri="{BB962C8B-B14F-4D97-AF65-F5344CB8AC3E}">
        <p14:creationId xmlns:p14="http://schemas.microsoft.com/office/powerpoint/2010/main" val="1460905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F92780-31BF-4E00-A359-E211C6BB4418}" type="datetimeFigureOut">
              <a:rPr lang="en-US" smtClean="0"/>
              <a:pPr/>
              <a:t>12/19/2014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832149-EFCB-42B5-93AC-A4EA54714711}" type="slidenum">
              <a:rPr lang="en-US" smtClean="0"/>
              <a:pPr/>
              <a:t>‹#›</a:t>
            </a:fld>
            <a:endParaRPr lang="en-US" dirty="0"/>
          </a:p>
        </p:txBody>
      </p:sp>
    </p:spTree>
    <p:extLst>
      <p:ext uri="{BB962C8B-B14F-4D97-AF65-F5344CB8AC3E}">
        <p14:creationId xmlns:p14="http://schemas.microsoft.com/office/powerpoint/2010/main" val="91633692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304800"/>
            <a:ext cx="8229600" cy="540000"/>
          </a:xfrm>
        </p:spPr>
        <p:txBody>
          <a:bodyPr>
            <a:noAutofit/>
          </a:bodyPr>
          <a:lstStyle>
            <a:lvl1pPr algn="l">
              <a:defRPr sz="3200">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p:spPr>
        <p:txBody>
          <a:bodyPr>
            <a:normAutofit/>
          </a:bodyPr>
          <a:lstStyle>
            <a:lvl1pPr>
              <a:defRPr sz="2800">
                <a:latin typeface="+mn-lt"/>
              </a:defRPr>
            </a:lvl1pPr>
            <a:lvl2pPr>
              <a:defRPr sz="2400">
                <a:latin typeface="+mn-lt"/>
              </a:defRPr>
            </a:lvl2pPr>
            <a:lvl3pPr>
              <a:defRPr sz="2000">
                <a:latin typeface="+mn-lt"/>
              </a:defRPr>
            </a:lvl3pPr>
            <a:lvl4pPr>
              <a:defRPr sz="2000">
                <a:latin typeface="+mn-lt"/>
              </a:defRPr>
            </a:lvl4pPr>
            <a:lvl5pPr>
              <a:defRPr sz="200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1985617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F92780-31BF-4E00-A359-E211C6BB4418}" type="datetimeFigureOut">
              <a:rPr lang="en-US" smtClean="0"/>
              <a:pPr/>
              <a:t>12/19/2014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3832149-EFCB-42B5-93AC-A4EA54714711}" type="slidenum">
              <a:rPr lang="en-US" smtClean="0"/>
              <a:pPr/>
              <a:t>‹#›</a:t>
            </a:fld>
            <a:endParaRPr lang="en-US" dirty="0"/>
          </a:p>
        </p:txBody>
      </p:sp>
      <p:sp>
        <p:nvSpPr>
          <p:cNvPr id="7" name="Content Placeholder 6"/>
          <p:cNvSpPr>
            <a:spLocks noGrp="1"/>
          </p:cNvSpPr>
          <p:nvPr>
            <p:ph sz="quarter" idx="13"/>
          </p:nvPr>
        </p:nvSpPr>
        <p:spPr>
          <a:xfrm>
            <a:off x="533400" y="1295400"/>
            <a:ext cx="81534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4800"/>
            <a:ext cx="8229600" cy="540000"/>
          </a:xfrm>
        </p:spPr>
        <p:txBody>
          <a:bodyPr>
            <a:noAutofit/>
          </a:bodyPr>
          <a:lstStyle>
            <a:lvl1pPr algn="l">
              <a:defRPr sz="3200">
                <a:latin typeface="+mn-lt"/>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457200" y="1219201"/>
            <a:ext cx="8229600" cy="1066800"/>
          </a:xfrm>
        </p:spPr>
        <p:txBody>
          <a:bodyPr>
            <a:normAutofit/>
          </a:bodyPr>
          <a:lstStyle>
            <a:lvl1pPr>
              <a:spcAft>
                <a:spcPts val="1200"/>
              </a:spcAft>
              <a:buNone/>
              <a:defRPr sz="3600" b="1">
                <a:solidFill>
                  <a:schemeClr val="accent1"/>
                </a:solidFill>
                <a:latin typeface="+mn-lt"/>
              </a:defRPr>
            </a:lvl1pPr>
            <a:lvl2pPr marL="457200" indent="-457200">
              <a:buNone/>
              <a:defRPr sz="2800">
                <a:solidFill>
                  <a:schemeClr val="tx2"/>
                </a:solidFill>
                <a:latin typeface="+mn-lt"/>
              </a:defRPr>
            </a:lvl2pPr>
            <a:lvl3pPr>
              <a:buNone/>
              <a:defRPr sz="2000">
                <a:latin typeface="+mn-lt"/>
              </a:defRPr>
            </a:lvl3pPr>
            <a:lvl4pPr>
              <a:defRPr sz="2000">
                <a:latin typeface="+mn-lt"/>
              </a:defRPr>
            </a:lvl4pPr>
            <a:lvl5pPr>
              <a:defRPr sz="2000">
                <a:latin typeface="+mn-lt"/>
              </a:defRPr>
            </a:lvl5pPr>
          </a:lstStyle>
          <a:p>
            <a:pPr lvl="0"/>
            <a:r>
              <a:rPr lang="en-US" dirty="0" smtClean="0"/>
              <a:t>CLICK TO EDIT MASTER TEXT STYLES</a:t>
            </a:r>
          </a:p>
        </p:txBody>
      </p:sp>
      <p:sp>
        <p:nvSpPr>
          <p:cNvPr id="7" name="Content Placeholder 6"/>
          <p:cNvSpPr>
            <a:spLocks noGrp="1"/>
          </p:cNvSpPr>
          <p:nvPr>
            <p:ph sz="quarter" idx="10" hasCustomPrompt="1"/>
          </p:nvPr>
        </p:nvSpPr>
        <p:spPr>
          <a:xfrm>
            <a:off x="457200" y="2286000"/>
            <a:ext cx="7696200" cy="2971800"/>
          </a:xfrm>
        </p:spPr>
        <p:txBody>
          <a:bodyPr>
            <a:normAutofit/>
          </a:bodyPr>
          <a:lstStyle>
            <a:lvl1pPr marL="0" indent="0">
              <a:buNone/>
              <a:defRPr sz="2800">
                <a:solidFill>
                  <a:schemeClr val="tx2"/>
                </a:solidFill>
              </a:defRPr>
            </a:lvl1pPr>
            <a:lvl2pPr>
              <a:buNone/>
              <a:defRPr sz="2800"/>
            </a:lvl2pPr>
            <a:lvl3pPr>
              <a:buNone/>
              <a:defRPr sz="2800"/>
            </a:lvl3pPr>
            <a:lvl4pPr>
              <a:buNone/>
              <a:defRPr sz="2800"/>
            </a:lvl4pPr>
            <a:lvl5pPr>
              <a:buNone/>
              <a:defRPr sz="2800"/>
            </a:lvl5pPr>
          </a:lstStyle>
          <a:p>
            <a:pPr lvl="0"/>
            <a:r>
              <a:rPr lang="en-US" dirty="0" smtClean="0"/>
              <a:t>CLICK TO EDIT MASTER TEXT STYLES</a:t>
            </a:r>
          </a:p>
        </p:txBody>
      </p:sp>
    </p:spTree>
    <p:extLst>
      <p:ext uri="{BB962C8B-B14F-4D97-AF65-F5344CB8AC3E}">
        <p14:creationId xmlns:p14="http://schemas.microsoft.com/office/powerpoint/2010/main" val="381985617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0" y="1112837"/>
            <a:ext cx="6019800" cy="4525963"/>
          </a:xfrm>
        </p:spPr>
        <p:txBody>
          <a:bodyPr>
            <a:normAutofit/>
          </a:bodyPr>
          <a:lstStyle>
            <a:lvl1pPr>
              <a:defRPr sz="3200">
                <a:latin typeface="Tw Cen MT Condensed" panose="020B0606020104020203" pitchFamily="34" charset="0"/>
              </a:defRPr>
            </a:lvl1pPr>
            <a:lvl2pPr>
              <a:defRPr sz="2800">
                <a:latin typeface="Tw Cen MT Condensed" panose="020B0606020104020203" pitchFamily="34" charset="0"/>
              </a:defRPr>
            </a:lvl2pPr>
            <a:lvl3pPr>
              <a:defRPr sz="2400">
                <a:latin typeface="Tw Cen MT Condensed" panose="020B0606020104020203" pitchFamily="34" charset="0"/>
              </a:defRPr>
            </a:lvl3pPr>
            <a:lvl4pPr>
              <a:defRPr sz="2000">
                <a:latin typeface="Tw Cen MT Condensed" panose="020B0606020104020203" pitchFamily="34" charset="0"/>
              </a:defRPr>
            </a:lvl4pPr>
            <a:lvl5pPr>
              <a:defRPr sz="2000">
                <a:latin typeface="Tw Cen MT Condensed" panose="020B06060201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0946239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12837"/>
            <a:ext cx="8229600" cy="540000"/>
          </a:xfrm>
        </p:spPr>
        <p:txBody>
          <a:bodyPr>
            <a:noAutofit/>
          </a:bodyPr>
          <a:lstStyle>
            <a:lvl1pPr algn="l">
              <a:defRPr sz="4400">
                <a:latin typeface="Tw Cen MT Condensed" panose="020B0606020104020203"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9908010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F92780-31BF-4E00-A359-E211C6BB4418}" type="datetimeFigureOut">
              <a:rPr lang="en-US" smtClean="0"/>
              <a:pPr/>
              <a:t>12/19/2014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832149-EFCB-42B5-93AC-A4EA54714711}" type="slidenum">
              <a:rPr lang="en-US" smtClean="0"/>
              <a:pPr/>
              <a:t>‹#›</a:t>
            </a:fld>
            <a:endParaRPr lang="en-US" dirty="0"/>
          </a:p>
        </p:txBody>
      </p:sp>
    </p:spTree>
    <p:extLst>
      <p:ext uri="{BB962C8B-B14F-4D97-AF65-F5344CB8AC3E}">
        <p14:creationId xmlns:p14="http://schemas.microsoft.com/office/powerpoint/2010/main" val="138918154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F92780-31BF-4E00-A359-E211C6BB4418}" type="datetimeFigureOut">
              <a:rPr lang="en-US" smtClean="0"/>
              <a:pPr/>
              <a:t>12/19/2014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832149-EFCB-42B5-93AC-A4EA54714711}" type="slidenum">
              <a:rPr lang="en-US" smtClean="0"/>
              <a:pPr/>
              <a:t>‹#›</a:t>
            </a:fld>
            <a:endParaRPr lang="en-US" dirty="0"/>
          </a:p>
        </p:txBody>
      </p:sp>
    </p:spTree>
    <p:extLst>
      <p:ext uri="{BB962C8B-B14F-4D97-AF65-F5344CB8AC3E}">
        <p14:creationId xmlns:p14="http://schemas.microsoft.com/office/powerpoint/2010/main" val="4021482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F92780-31BF-4E00-A359-E211C6BB4418}" type="datetimeFigureOut">
              <a:rPr lang="en-US" smtClean="0"/>
              <a:pPr/>
              <a:t>12/19/2014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3832149-EFCB-42B5-93AC-A4EA54714711}" type="slidenum">
              <a:rPr lang="en-US" smtClean="0"/>
              <a:pPr/>
              <a:t>‹#›</a:t>
            </a:fld>
            <a:endParaRPr lang="en-US" dirty="0"/>
          </a:p>
        </p:txBody>
      </p:sp>
    </p:spTree>
    <p:extLst>
      <p:ext uri="{BB962C8B-B14F-4D97-AF65-F5344CB8AC3E}">
        <p14:creationId xmlns:p14="http://schemas.microsoft.com/office/powerpoint/2010/main" val="2870904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159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F92780-31BF-4E00-A359-E211C6BB4418}" type="datetimeFigureOut">
              <a:rPr lang="en-US" smtClean="0"/>
              <a:pPr/>
              <a:t>12/19/2014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832149-EFCB-42B5-93AC-A4EA54714711}" type="slidenum">
              <a:rPr lang="en-US" smtClean="0"/>
              <a:pPr/>
              <a:t>‹#›</a:t>
            </a:fld>
            <a:endParaRPr lang="en-US" dirty="0"/>
          </a:p>
        </p:txBody>
      </p:sp>
      <p:pic>
        <p:nvPicPr>
          <p:cNvPr id="9" name="Picture 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9144000" cy="1371600"/>
          </a:xfrm>
          <a:prstGeom prst="rect">
            <a:avLst/>
          </a:prstGeom>
        </p:spPr>
      </p:pic>
    </p:spTree>
    <p:extLst>
      <p:ext uri="{BB962C8B-B14F-4D97-AF65-F5344CB8AC3E}">
        <p14:creationId xmlns:p14="http://schemas.microsoft.com/office/powerpoint/2010/main" val="4133660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1" r:id="rId4"/>
    <p:sldLayoutId id="2147483660" r:id="rId5"/>
    <p:sldLayoutId id="2147483654" r:id="rId6"/>
    <p:sldLayoutId id="2147483651" r:id="rId7"/>
    <p:sldLayoutId id="2147483652" r:id="rId8"/>
    <p:sldLayoutId id="2147483653" r:id="rId9"/>
    <p:sldLayoutId id="2147483655" r:id="rId10"/>
    <p:sldLayoutId id="2147483656" r:id="rId11"/>
    <p:sldLayoutId id="2147483657" r:id="rId12"/>
    <p:sldLayoutId id="2147483658" r:id="rId13"/>
    <p:sldLayoutId id="2147483659" r:id="rId14"/>
  </p:sldLayoutIdLst>
  <p:timing>
    <p:tnLst>
      <p:par>
        <p:cTn id="1" dur="indefinite" restart="never" nodeType="tmRoot"/>
      </p:par>
    </p:tnLst>
  </p:timing>
  <p:txStyles>
    <p:titleStyle>
      <a:lvl1pPr algn="l" defTabSz="914400" rtl="0" eaLnBrk="1" latinLnBrk="0" hangingPunct="1">
        <a:spcBef>
          <a:spcPct val="0"/>
        </a:spcBef>
        <a:buNone/>
        <a:defRPr sz="3200" kern="1200">
          <a:solidFill>
            <a:schemeClr val="accent3"/>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7V5YBrRMhhM" TargetMode="Externa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http://www.stratasys.com/industries/education/educators/curriculum/terms-of-use"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ctrTitle"/>
          </p:nvPr>
        </p:nvSpPr>
        <p:spPr>
          <a:xfrm>
            <a:off x="685800" y="1752600"/>
            <a:ext cx="7772400" cy="1470025"/>
          </a:xfrm>
        </p:spPr>
        <p:txBody>
          <a:bodyPr/>
          <a:lstStyle/>
          <a:p>
            <a:pPr algn="ctr"/>
            <a:r>
              <a:rPr lang="en-US" dirty="0" smtClean="0"/>
              <a:t>NESTING</a:t>
            </a:r>
            <a:endParaRPr lang="he-IL" dirty="0">
              <a:latin typeface="+mj-lt"/>
            </a:endParaRPr>
          </a:p>
        </p:txBody>
      </p:sp>
      <p:sp>
        <p:nvSpPr>
          <p:cNvPr id="5" name="כותרת משנה 4"/>
          <p:cNvSpPr>
            <a:spLocks noGrp="1"/>
          </p:cNvSpPr>
          <p:nvPr>
            <p:ph type="subTitle" idx="1"/>
          </p:nvPr>
        </p:nvSpPr>
        <p:spPr>
          <a:xfrm>
            <a:off x="1371600" y="2822575"/>
            <a:ext cx="6400800" cy="1752600"/>
          </a:xfrm>
        </p:spPr>
        <p:txBody>
          <a:bodyPr/>
          <a:lstStyle/>
          <a:p>
            <a:r>
              <a:rPr lang="en-US" dirty="0" smtClean="0"/>
              <a:t>Considerations </a:t>
            </a:r>
            <a:r>
              <a:rPr lang="en-US" dirty="0"/>
              <a:t>&amp; Advantages for 3D Printing</a:t>
            </a:r>
            <a:endParaRPr lang="he-IL" dirty="0"/>
          </a:p>
        </p:txBody>
      </p:sp>
    </p:spTree>
    <p:extLst>
      <p:ext uri="{BB962C8B-B14F-4D97-AF65-F5344CB8AC3E}">
        <p14:creationId xmlns:p14="http://schemas.microsoft.com/office/powerpoint/2010/main" val="30660593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NESTING -2D</a:t>
            </a:r>
            <a:endParaRPr lang="en-US" dirty="0"/>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65179" y="1425048"/>
            <a:ext cx="3732690" cy="5280552"/>
          </a:xfr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19600" y="2255574"/>
            <a:ext cx="4572000" cy="3657600"/>
          </a:xfrm>
          <a:prstGeom prst="rect">
            <a:avLst/>
          </a:prstGeom>
        </p:spPr>
      </p:pic>
      <p:cxnSp>
        <p:nvCxnSpPr>
          <p:cNvPr id="10" name="Straight Arrow Connector 9"/>
          <p:cNvCxnSpPr/>
          <p:nvPr/>
        </p:nvCxnSpPr>
        <p:spPr>
          <a:xfrm flipV="1">
            <a:off x="4267200" y="2446074"/>
            <a:ext cx="0" cy="3238500"/>
          </a:xfrm>
          <a:prstGeom prst="straightConnector1">
            <a:avLst/>
          </a:prstGeom>
          <a:ln w="28575">
            <a:solidFill>
              <a:schemeClr val="accent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16200000">
            <a:off x="3248314" y="4172016"/>
            <a:ext cx="1763816" cy="369332"/>
          </a:xfrm>
          <a:prstGeom prst="rect">
            <a:avLst/>
          </a:prstGeom>
          <a:noFill/>
        </p:spPr>
        <p:txBody>
          <a:bodyPr wrap="none" rtlCol="0">
            <a:spAutoFit/>
          </a:bodyPr>
          <a:lstStyle/>
          <a:p>
            <a:r>
              <a:rPr lang="en-US" dirty="0" smtClean="0"/>
              <a:t>Pattern direction</a:t>
            </a:r>
            <a:endParaRPr lang="en-US" dirty="0"/>
          </a:p>
        </p:txBody>
      </p:sp>
      <p:sp>
        <p:nvSpPr>
          <p:cNvPr id="7" name="Content Placeholder 2"/>
          <p:cNvSpPr txBox="1">
            <a:spLocks/>
          </p:cNvSpPr>
          <p:nvPr/>
        </p:nvSpPr>
        <p:spPr>
          <a:xfrm>
            <a:off x="533400" y="1219201"/>
            <a:ext cx="8153400" cy="106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200"/>
              </a:spcAft>
              <a:buNone/>
            </a:pPr>
            <a:r>
              <a:rPr lang="en-US" sz="3600" b="1" dirty="0" smtClean="0">
                <a:solidFill>
                  <a:schemeClr val="accent1"/>
                </a:solidFill>
              </a:rPr>
              <a:t>ORIENTATION</a:t>
            </a:r>
            <a:endParaRPr lang="en-US" sz="3600" b="1" dirty="0">
              <a:solidFill>
                <a:schemeClr val="accent1"/>
              </a:solidFill>
            </a:endParaRPr>
          </a:p>
        </p:txBody>
      </p:sp>
    </p:spTree>
    <p:extLst>
      <p:ext uri="{BB962C8B-B14F-4D97-AF65-F5344CB8AC3E}">
        <p14:creationId xmlns:p14="http://schemas.microsoft.com/office/powerpoint/2010/main" val="13364338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838200" y="1819257"/>
            <a:ext cx="7467600" cy="4380035"/>
          </a:xfrm>
        </p:spPr>
      </p:pic>
      <p:sp>
        <p:nvSpPr>
          <p:cNvPr id="2" name="Title 1"/>
          <p:cNvSpPr>
            <a:spLocks noGrp="1"/>
          </p:cNvSpPr>
          <p:nvPr>
            <p:ph type="title"/>
          </p:nvPr>
        </p:nvSpPr>
        <p:spPr/>
        <p:txBody>
          <a:bodyPr/>
          <a:lstStyle/>
          <a:p>
            <a:r>
              <a:rPr lang="en-US" dirty="0" smtClean="0"/>
              <a:t>NESTING -2D</a:t>
            </a:r>
            <a:endParaRPr lang="en-US" dirty="0"/>
          </a:p>
        </p:txBody>
      </p:sp>
      <p:grpSp>
        <p:nvGrpSpPr>
          <p:cNvPr id="13" name="Group 12"/>
          <p:cNvGrpSpPr/>
          <p:nvPr/>
        </p:nvGrpSpPr>
        <p:grpSpPr>
          <a:xfrm>
            <a:off x="990600" y="3039718"/>
            <a:ext cx="1994543" cy="3023016"/>
            <a:chOff x="762000" y="2209800"/>
            <a:chExt cx="2554261" cy="3962400"/>
          </a:xfrm>
        </p:grpSpPr>
        <p:pic>
          <p:nvPicPr>
            <p:cNvPr id="9" name="Picture 8"/>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762000" y="2438400"/>
              <a:ext cx="1457465" cy="3733800"/>
            </a:xfrm>
            <a:prstGeom prst="rect">
              <a:avLst/>
            </a:prstGeom>
          </p:spPr>
        </p:pic>
        <p:pic>
          <p:nvPicPr>
            <p:cNvPr id="11" name="Picture 10"/>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2219465" y="2209800"/>
              <a:ext cx="1096796" cy="3850105"/>
            </a:xfrm>
            <a:prstGeom prst="rect">
              <a:avLst/>
            </a:prstGeom>
          </p:spPr>
        </p:pic>
      </p:grpSp>
      <p:grpSp>
        <p:nvGrpSpPr>
          <p:cNvPr id="14" name="Group 13"/>
          <p:cNvGrpSpPr/>
          <p:nvPr/>
        </p:nvGrpSpPr>
        <p:grpSpPr>
          <a:xfrm>
            <a:off x="3520798" y="3039718"/>
            <a:ext cx="1994543" cy="3023016"/>
            <a:chOff x="762000" y="2209800"/>
            <a:chExt cx="2554261" cy="3962400"/>
          </a:xfrm>
        </p:grpSpPr>
        <p:pic>
          <p:nvPicPr>
            <p:cNvPr id="15" name="Picture 14"/>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762000" y="2438400"/>
              <a:ext cx="1457465" cy="3733800"/>
            </a:xfrm>
            <a:prstGeom prst="rect">
              <a:avLst/>
            </a:prstGeom>
          </p:spPr>
        </p:pic>
        <p:pic>
          <p:nvPicPr>
            <p:cNvPr id="16" name="Picture 15"/>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2219465" y="2209800"/>
              <a:ext cx="1096796" cy="3850105"/>
            </a:xfrm>
            <a:prstGeom prst="rect">
              <a:avLst/>
            </a:prstGeom>
          </p:spPr>
        </p:pic>
      </p:grpSp>
      <p:grpSp>
        <p:nvGrpSpPr>
          <p:cNvPr id="17" name="Group 16"/>
          <p:cNvGrpSpPr/>
          <p:nvPr/>
        </p:nvGrpSpPr>
        <p:grpSpPr>
          <a:xfrm>
            <a:off x="6046541" y="3039718"/>
            <a:ext cx="1994543" cy="3023016"/>
            <a:chOff x="762000" y="2209800"/>
            <a:chExt cx="2554261" cy="3962400"/>
          </a:xfrm>
        </p:grpSpPr>
        <p:pic>
          <p:nvPicPr>
            <p:cNvPr id="18" name="Picture 17"/>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762000" y="2438400"/>
              <a:ext cx="1457465" cy="3733800"/>
            </a:xfrm>
            <a:prstGeom prst="rect">
              <a:avLst/>
            </a:prstGeom>
          </p:spPr>
        </p:pic>
        <p:pic>
          <p:nvPicPr>
            <p:cNvPr id="19" name="Picture 18"/>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2219465" y="2209800"/>
              <a:ext cx="1096796" cy="3850105"/>
            </a:xfrm>
            <a:prstGeom prst="rect">
              <a:avLst/>
            </a:prstGeom>
          </p:spPr>
        </p:pic>
      </p:grpSp>
      <p:pic>
        <p:nvPicPr>
          <p:cNvPr id="21" name="Picture 20"/>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rot="16200000">
            <a:off x="2011673" y="990405"/>
            <a:ext cx="1138090" cy="2977100"/>
          </a:xfrm>
          <a:prstGeom prst="rect">
            <a:avLst/>
          </a:prstGeom>
        </p:spPr>
      </p:pic>
      <p:pic>
        <p:nvPicPr>
          <p:cNvPr id="22" name="Picture 21"/>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rot="16200000">
            <a:off x="5580655" y="953462"/>
            <a:ext cx="856455" cy="3069834"/>
          </a:xfrm>
          <a:prstGeom prst="rect">
            <a:avLst/>
          </a:prstGeom>
        </p:spPr>
      </p:pic>
      <p:sp>
        <p:nvSpPr>
          <p:cNvPr id="20" name="Content Placeholder 2"/>
          <p:cNvSpPr txBox="1">
            <a:spLocks/>
          </p:cNvSpPr>
          <p:nvPr/>
        </p:nvSpPr>
        <p:spPr>
          <a:xfrm>
            <a:off x="533400" y="1219201"/>
            <a:ext cx="8153400" cy="106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200"/>
              </a:spcAft>
              <a:buNone/>
            </a:pPr>
            <a:r>
              <a:rPr lang="en-US" sz="3600" b="1" dirty="0" smtClean="0">
                <a:solidFill>
                  <a:schemeClr val="accent1"/>
                </a:solidFill>
              </a:rPr>
              <a:t>ORIENTATION</a:t>
            </a:r>
            <a:endParaRPr lang="en-US" sz="3600" b="1" dirty="0">
              <a:solidFill>
                <a:schemeClr val="accent1"/>
              </a:solidFill>
            </a:endParaRPr>
          </a:p>
        </p:txBody>
      </p:sp>
      <p:sp>
        <p:nvSpPr>
          <p:cNvPr id="23" name="&quot;No&quot; Symbol 22"/>
          <p:cNvSpPr/>
          <p:nvPr/>
        </p:nvSpPr>
        <p:spPr>
          <a:xfrm>
            <a:off x="1711021" y="1819257"/>
            <a:ext cx="1221118" cy="1221118"/>
          </a:xfrm>
          <a:prstGeom prst="noSmoking">
            <a:avLst>
              <a:gd name="adj" fmla="val 10440"/>
            </a:avLst>
          </a:prstGeom>
          <a:solidFill>
            <a:srgbClr val="FF0000"/>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24" name="&quot;No&quot; Symbol 23"/>
          <p:cNvSpPr/>
          <p:nvPr/>
        </p:nvSpPr>
        <p:spPr>
          <a:xfrm>
            <a:off x="5446699" y="1819257"/>
            <a:ext cx="1221118" cy="1221118"/>
          </a:xfrm>
          <a:prstGeom prst="noSmoking">
            <a:avLst>
              <a:gd name="adj" fmla="val 10440"/>
            </a:avLst>
          </a:prstGeom>
          <a:solidFill>
            <a:srgbClr val="FF0000"/>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Tree>
    <p:extLst>
      <p:ext uri="{BB962C8B-B14F-4D97-AF65-F5344CB8AC3E}">
        <p14:creationId xmlns:p14="http://schemas.microsoft.com/office/powerpoint/2010/main" val="50622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NESTING -2D</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3657600" y="1524000"/>
            <a:ext cx="5657453" cy="4525963"/>
          </a:xfr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6800" y="860842"/>
            <a:ext cx="6858000" cy="5486400"/>
          </a:xfrm>
          <a:prstGeom prst="rect">
            <a:avLst/>
          </a:prstGeom>
        </p:spPr>
      </p:pic>
    </p:spTree>
    <p:extLst>
      <p:ext uri="{BB962C8B-B14F-4D97-AF65-F5344CB8AC3E}">
        <p14:creationId xmlns:p14="http://schemas.microsoft.com/office/powerpoint/2010/main" val="36049980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NESTING -2D</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074" y="1143000"/>
            <a:ext cx="9296400" cy="7437120"/>
          </a:xfrm>
          <a:prstGeom prst="rect">
            <a:avLst/>
          </a:prstGeom>
        </p:spPr>
      </p:pic>
      <p:pic>
        <p:nvPicPr>
          <p:cNvPr id="6" name="Content Placeholder 5"/>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5181600" y="685800"/>
            <a:ext cx="4362053" cy="3489643"/>
          </a:xfrm>
        </p:spPr>
      </p:pic>
      <p:sp>
        <p:nvSpPr>
          <p:cNvPr id="5" name="Content Placeholder 2"/>
          <p:cNvSpPr txBox="1">
            <a:spLocks/>
          </p:cNvSpPr>
          <p:nvPr/>
        </p:nvSpPr>
        <p:spPr>
          <a:xfrm>
            <a:off x="533400" y="1219201"/>
            <a:ext cx="8153400" cy="106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200"/>
              </a:spcAft>
              <a:buNone/>
            </a:pPr>
            <a:r>
              <a:rPr lang="en-US" sz="3600" b="1" dirty="0" smtClean="0">
                <a:solidFill>
                  <a:schemeClr val="accent1"/>
                </a:solidFill>
              </a:rPr>
              <a:t>ORIENTATION &amp; SPACING</a:t>
            </a:r>
            <a:endParaRPr lang="en-US" sz="3600" b="1" dirty="0">
              <a:solidFill>
                <a:schemeClr val="accent1"/>
              </a:solidFill>
            </a:endParaRPr>
          </a:p>
        </p:txBody>
      </p:sp>
    </p:spTree>
    <p:extLst>
      <p:ext uri="{BB962C8B-B14F-4D97-AF65-F5344CB8AC3E}">
        <p14:creationId xmlns:p14="http://schemas.microsoft.com/office/powerpoint/2010/main" val="25628115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NESTING - Manufacturing</a:t>
            </a:r>
            <a:endParaRPr lang="en-US" dirty="0"/>
          </a:p>
        </p:txBody>
      </p:sp>
      <p:sp>
        <p:nvSpPr>
          <p:cNvPr id="4" name="TextBox 3"/>
          <p:cNvSpPr txBox="1"/>
          <p:nvPr/>
        </p:nvSpPr>
        <p:spPr>
          <a:xfrm>
            <a:off x="587373" y="4124979"/>
            <a:ext cx="2254254" cy="954107"/>
          </a:xfrm>
          <a:prstGeom prst="rect">
            <a:avLst/>
          </a:prstGeom>
          <a:noFill/>
        </p:spPr>
        <p:txBody>
          <a:bodyPr wrap="square" rtlCol="1">
            <a:spAutoFit/>
          </a:bodyPr>
          <a:lstStyle/>
          <a:p>
            <a:pPr algn="ctr">
              <a:spcBef>
                <a:spcPct val="20000"/>
              </a:spcBef>
            </a:pPr>
            <a:r>
              <a:rPr lang="en-US" sz="2800" dirty="0" smtClean="0">
                <a:solidFill>
                  <a:schemeClr val="tx2"/>
                </a:solidFill>
              </a:rPr>
              <a:t>SHEET METAL STAMPING</a:t>
            </a:r>
            <a:endParaRPr lang="he-IL" sz="2800" dirty="0">
              <a:solidFill>
                <a:schemeClr val="tx2"/>
              </a:solidFill>
            </a:endParaRPr>
          </a:p>
        </p:txBody>
      </p:sp>
      <p:sp>
        <p:nvSpPr>
          <p:cNvPr id="5" name="TextBox 4"/>
          <p:cNvSpPr txBox="1"/>
          <p:nvPr/>
        </p:nvSpPr>
        <p:spPr>
          <a:xfrm>
            <a:off x="3695700" y="4123126"/>
            <a:ext cx="1752600" cy="954107"/>
          </a:xfrm>
          <a:prstGeom prst="rect">
            <a:avLst/>
          </a:prstGeom>
          <a:noFill/>
        </p:spPr>
        <p:txBody>
          <a:bodyPr wrap="square" rtlCol="1">
            <a:spAutoFit/>
          </a:bodyPr>
          <a:lstStyle/>
          <a:p>
            <a:pPr algn="ctr">
              <a:spcBef>
                <a:spcPct val="0"/>
              </a:spcBef>
            </a:pPr>
            <a:r>
              <a:rPr lang="en-US" sz="2800" dirty="0" smtClean="0">
                <a:solidFill>
                  <a:schemeClr val="tx2"/>
                </a:solidFill>
              </a:rPr>
              <a:t>LASER CUTTING</a:t>
            </a:r>
            <a:endParaRPr lang="he-IL" sz="2800" dirty="0">
              <a:solidFill>
                <a:schemeClr val="tx2"/>
              </a:solidFill>
            </a:endParaRPr>
          </a:p>
        </p:txBody>
      </p:sp>
      <p:sp>
        <p:nvSpPr>
          <p:cNvPr id="6" name="TextBox 5"/>
          <p:cNvSpPr txBox="1"/>
          <p:nvPr/>
        </p:nvSpPr>
        <p:spPr>
          <a:xfrm>
            <a:off x="6011863" y="4203660"/>
            <a:ext cx="2835273" cy="793038"/>
          </a:xfrm>
          <a:prstGeom prst="rect">
            <a:avLst/>
          </a:prstGeom>
          <a:noFill/>
        </p:spPr>
        <p:txBody>
          <a:bodyPr wrap="square" rtlCol="1">
            <a:spAutoFit/>
          </a:bodyPr>
          <a:lstStyle/>
          <a:p>
            <a:pPr algn="ctr">
              <a:lnSpc>
                <a:spcPts val="2700"/>
              </a:lnSpc>
              <a:spcBef>
                <a:spcPct val="0"/>
              </a:spcBef>
            </a:pPr>
            <a:r>
              <a:rPr lang="en-US" sz="2800" dirty="0" smtClean="0">
                <a:solidFill>
                  <a:schemeClr val="tx2"/>
                </a:solidFill>
              </a:rPr>
              <a:t>WATERJET CUTTING</a:t>
            </a:r>
            <a:endParaRPr lang="en-US" sz="2800" dirty="0">
              <a:solidFill>
                <a:schemeClr val="tx2"/>
              </a:solidFill>
            </a:endParaRPr>
          </a:p>
        </p:txBody>
      </p:sp>
      <p:sp>
        <p:nvSpPr>
          <p:cNvPr id="7" name="Oval 6"/>
          <p:cNvSpPr/>
          <p:nvPr/>
        </p:nvSpPr>
        <p:spPr>
          <a:xfrm>
            <a:off x="3398083" y="1600201"/>
            <a:ext cx="2347834" cy="2347834"/>
          </a:xfrm>
          <a:prstGeom prst="ellipse">
            <a:avLst/>
          </a:prstGeom>
          <a:blipFill dpi="0" rotWithShape="1">
            <a:blip r:embed="rId3"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9" name="Picture 8" descr="dreamstime_sm_2787751.jpg"/>
          <p:cNvPicPr>
            <a:picLocks noChangeAspect="1"/>
          </p:cNvPicPr>
          <p:nvPr/>
        </p:nvPicPr>
        <p:blipFill>
          <a:blip r:embed="rId4" cstate="print"/>
          <a:srcRect l="23157" r="9475"/>
          <a:stretch>
            <a:fillRect/>
          </a:stretch>
        </p:blipFill>
        <p:spPr>
          <a:xfrm>
            <a:off x="609600" y="1600200"/>
            <a:ext cx="2310724" cy="2286000"/>
          </a:xfrm>
          <a:prstGeom prst="ellipse">
            <a:avLst/>
          </a:prstGeom>
        </p:spPr>
      </p:pic>
      <p:pic>
        <p:nvPicPr>
          <p:cNvPr id="10" name="Picture 9" descr="dreamstime_sm_10558926.jpg"/>
          <p:cNvPicPr>
            <a:picLocks noChangeAspect="1"/>
          </p:cNvPicPr>
          <p:nvPr/>
        </p:nvPicPr>
        <p:blipFill>
          <a:blip r:embed="rId5" cstate="print"/>
          <a:srcRect t="26087" b="8696"/>
          <a:stretch>
            <a:fillRect/>
          </a:stretch>
        </p:blipFill>
        <p:spPr>
          <a:xfrm>
            <a:off x="6248400" y="1600201"/>
            <a:ext cx="2336112" cy="2286000"/>
          </a:xfrm>
          <a:prstGeom prst="ellipse">
            <a:avLst/>
          </a:prstGeom>
        </p:spPr>
      </p:pic>
    </p:spTree>
    <p:extLst>
      <p:ext uri="{BB962C8B-B14F-4D97-AF65-F5344CB8AC3E}">
        <p14:creationId xmlns:p14="http://schemas.microsoft.com/office/powerpoint/2010/main" val="16834550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NESTING - Manufacturing</a:t>
            </a:r>
            <a:endParaRPr lang="en-US"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76" y="2106549"/>
            <a:ext cx="9070848" cy="2644902"/>
          </a:xfrm>
          <a:prstGeom prst="rect">
            <a:avLst/>
          </a:prstGeom>
        </p:spPr>
      </p:pic>
      <p:sp>
        <p:nvSpPr>
          <p:cNvPr id="9" name="TextBox 8"/>
          <p:cNvSpPr txBox="1"/>
          <p:nvPr/>
        </p:nvSpPr>
        <p:spPr>
          <a:xfrm>
            <a:off x="6477000" y="5181600"/>
            <a:ext cx="1582741" cy="369332"/>
          </a:xfrm>
          <a:prstGeom prst="rect">
            <a:avLst/>
          </a:prstGeom>
          <a:noFill/>
        </p:spPr>
        <p:txBody>
          <a:bodyPr wrap="none" rtlCol="0">
            <a:spAutoFit/>
          </a:bodyPr>
          <a:lstStyle/>
          <a:p>
            <a:r>
              <a:rPr lang="en-US" dirty="0" smtClean="0"/>
              <a:t>Grain direction</a:t>
            </a:r>
            <a:endParaRPr lang="en-US" dirty="0"/>
          </a:p>
        </p:txBody>
      </p:sp>
      <p:cxnSp>
        <p:nvCxnSpPr>
          <p:cNvPr id="12" name="Straight Arrow Connector 11"/>
          <p:cNvCxnSpPr/>
          <p:nvPr/>
        </p:nvCxnSpPr>
        <p:spPr>
          <a:xfrm flipH="1">
            <a:off x="5791200" y="5105400"/>
            <a:ext cx="21336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Content Placeholder 2"/>
          <p:cNvSpPr txBox="1">
            <a:spLocks/>
          </p:cNvSpPr>
          <p:nvPr/>
        </p:nvSpPr>
        <p:spPr>
          <a:xfrm>
            <a:off x="533400" y="1219201"/>
            <a:ext cx="8153400" cy="106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200"/>
              </a:spcAft>
              <a:buNone/>
            </a:pPr>
            <a:r>
              <a:rPr lang="en-US" sz="3600" b="1" dirty="0" smtClean="0">
                <a:solidFill>
                  <a:schemeClr val="accent1"/>
                </a:solidFill>
              </a:rPr>
              <a:t>ORIENTATION</a:t>
            </a:r>
            <a:endParaRPr lang="en-US" sz="3600" b="1" dirty="0">
              <a:solidFill>
                <a:schemeClr val="accent1"/>
              </a:solidFill>
            </a:endParaRPr>
          </a:p>
        </p:txBody>
      </p:sp>
      <p:sp>
        <p:nvSpPr>
          <p:cNvPr id="3" name="Oval 2"/>
          <p:cNvSpPr/>
          <p:nvPr/>
        </p:nvSpPr>
        <p:spPr>
          <a:xfrm>
            <a:off x="1981200" y="2404970"/>
            <a:ext cx="533400" cy="533400"/>
          </a:xfrm>
          <a:prstGeom prst="ellipse">
            <a:avLst/>
          </a:prstGeom>
          <a:solidFill>
            <a:srgbClr val="FFFF00">
              <a:alpha val="50196"/>
            </a:srgbClr>
          </a:solidFill>
          <a:ln w="9525">
            <a:solidFill>
              <a:schemeClr val="bg2"/>
            </a:solidFill>
          </a:ln>
          <a:effectLst>
            <a:glow rad="228600">
              <a:schemeClr val="accent2">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10" name="Oval 9"/>
          <p:cNvSpPr/>
          <p:nvPr/>
        </p:nvSpPr>
        <p:spPr>
          <a:xfrm>
            <a:off x="4247029" y="2404970"/>
            <a:ext cx="533400" cy="533400"/>
          </a:xfrm>
          <a:prstGeom prst="ellipse">
            <a:avLst/>
          </a:prstGeom>
          <a:solidFill>
            <a:srgbClr val="FFFF00">
              <a:alpha val="50196"/>
            </a:srgbClr>
          </a:solidFill>
          <a:ln w="9525">
            <a:solidFill>
              <a:schemeClr val="bg2"/>
            </a:solidFill>
          </a:ln>
          <a:effectLst>
            <a:glow rad="228600">
              <a:schemeClr val="accent2">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11" name="Oval 10"/>
          <p:cNvSpPr/>
          <p:nvPr/>
        </p:nvSpPr>
        <p:spPr>
          <a:xfrm>
            <a:off x="6512859" y="2404970"/>
            <a:ext cx="533400" cy="533400"/>
          </a:xfrm>
          <a:prstGeom prst="ellipse">
            <a:avLst/>
          </a:prstGeom>
          <a:solidFill>
            <a:srgbClr val="FFFF00">
              <a:alpha val="50196"/>
            </a:srgbClr>
          </a:solidFill>
          <a:ln w="9525">
            <a:solidFill>
              <a:schemeClr val="bg2"/>
            </a:solidFill>
          </a:ln>
          <a:effectLst>
            <a:glow rad="228600">
              <a:schemeClr val="accent2">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Tree>
    <p:extLst>
      <p:ext uri="{BB962C8B-B14F-4D97-AF65-F5344CB8AC3E}">
        <p14:creationId xmlns:p14="http://schemas.microsoft.com/office/powerpoint/2010/main" val="200561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 grpId="0" animBg="1"/>
      <p:bldP spid="10" grpId="1" animBg="1"/>
      <p:bldP spid="11" grpId="0" animBg="1"/>
      <p:bldP spid="1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NESTING - Manufacturing</a:t>
            </a:r>
            <a:endParaRPr lang="en-US"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76" y="2106549"/>
            <a:ext cx="9070848" cy="2644902"/>
          </a:xfrm>
          <a:prstGeom prst="rect">
            <a:avLst/>
          </a:prstGeom>
        </p:spPr>
      </p:pic>
      <p:sp>
        <p:nvSpPr>
          <p:cNvPr id="6" name="Content Placeholder 2"/>
          <p:cNvSpPr txBox="1">
            <a:spLocks/>
          </p:cNvSpPr>
          <p:nvPr/>
        </p:nvSpPr>
        <p:spPr>
          <a:xfrm>
            <a:off x="533400" y="1219201"/>
            <a:ext cx="8153400" cy="106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200"/>
              </a:spcAft>
              <a:buNone/>
            </a:pPr>
            <a:r>
              <a:rPr lang="en-US" sz="3600" b="1" dirty="0" smtClean="0">
                <a:solidFill>
                  <a:schemeClr val="accent1"/>
                </a:solidFill>
              </a:rPr>
              <a:t>PART COMBINATIONS</a:t>
            </a:r>
            <a:endParaRPr lang="en-US" sz="3600" b="1" dirty="0">
              <a:solidFill>
                <a:schemeClr val="accent1"/>
              </a:solidFill>
            </a:endParaRPr>
          </a:p>
        </p:txBody>
      </p:sp>
    </p:spTree>
    <p:extLst>
      <p:ext uri="{BB962C8B-B14F-4D97-AF65-F5344CB8AC3E}">
        <p14:creationId xmlns:p14="http://schemas.microsoft.com/office/powerpoint/2010/main" val="35672553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NESTING – AUTOMATIC LAYOUT</a:t>
            </a:r>
            <a:endParaRPr lang="en-US" dirty="0"/>
          </a:p>
        </p:txBody>
      </p:sp>
      <p:pic>
        <p:nvPicPr>
          <p:cNvPr id="6" name="7V5YBrRMhhM"/>
          <p:cNvPicPr>
            <a:picLocks noGrp="1" noRot="1" noChangeAspect="1"/>
          </p:cNvPicPr>
          <p:nvPr>
            <p:ph idx="1"/>
            <a:videoFile r:link="rId1"/>
          </p:nvPr>
        </p:nvPicPr>
        <p:blipFill>
          <a:blip r:embed="rId4" cstate="print"/>
          <a:stretch>
            <a:fillRect/>
          </a:stretch>
        </p:blipFill>
        <p:spPr>
          <a:xfrm>
            <a:off x="717550" y="1673605"/>
            <a:ext cx="7708899" cy="4336256"/>
          </a:xfrm>
          <a:prstGeom prst="rect">
            <a:avLst/>
          </a:prstGeom>
        </p:spPr>
      </p:pic>
    </p:spTree>
    <p:extLst>
      <p:ext uri="{BB962C8B-B14F-4D97-AF65-F5344CB8AC3E}">
        <p14:creationId xmlns:p14="http://schemas.microsoft.com/office/powerpoint/2010/main" val="40003552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תמונה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97232" y="2494383"/>
            <a:ext cx="4946767" cy="4369863"/>
          </a:xfrm>
          <a:prstGeom prst="rect">
            <a:avLst/>
          </a:prstGeom>
        </p:spPr>
      </p:pic>
      <p:sp>
        <p:nvSpPr>
          <p:cNvPr id="3" name="Title 2"/>
          <p:cNvSpPr>
            <a:spLocks noGrp="1"/>
          </p:cNvSpPr>
          <p:nvPr>
            <p:ph type="title"/>
          </p:nvPr>
        </p:nvSpPr>
        <p:spPr/>
        <p:txBody>
          <a:bodyPr/>
          <a:lstStyle/>
          <a:p>
            <a:r>
              <a:rPr lang="en-US" altLang="en-US" dirty="0" smtClean="0"/>
              <a:t>KNOWLEDGE CHECK</a:t>
            </a:r>
            <a:endParaRPr lang="en-US" altLang="en-US" dirty="0"/>
          </a:p>
        </p:txBody>
      </p:sp>
      <p:sp>
        <p:nvSpPr>
          <p:cNvPr id="21509" name="Text Box 6"/>
          <p:cNvSpPr txBox="1">
            <a:spLocks noChangeArrowheads="1"/>
          </p:cNvSpPr>
          <p:nvPr/>
        </p:nvSpPr>
        <p:spPr bwMode="auto">
          <a:xfrm>
            <a:off x="609600" y="1412776"/>
            <a:ext cx="8153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algn="l" rtl="0" eaLnBrk="1" hangingPunct="1">
              <a:spcBef>
                <a:spcPct val="50000"/>
              </a:spcBef>
            </a:pPr>
            <a:r>
              <a:rPr lang="en-US" altLang="en-US" sz="2800" dirty="0" smtClean="0"/>
              <a:t>What are the advantages of nesting?</a:t>
            </a:r>
            <a:endParaRPr lang="en-US" altLang="en-US" sz="2800" dirty="0"/>
          </a:p>
        </p:txBody>
      </p:sp>
      <p:sp>
        <p:nvSpPr>
          <p:cNvPr id="5" name="Slide Number Placeholder 4"/>
          <p:cNvSpPr>
            <a:spLocks noGrp="1"/>
          </p:cNvSpPr>
          <p:nvPr>
            <p:ph type="sldNum" sz="quarter" idx="4294967295"/>
          </p:nvPr>
        </p:nvSpPr>
        <p:spPr>
          <a:xfrm>
            <a:off x="6660232" y="6291535"/>
            <a:ext cx="2133600" cy="365125"/>
          </a:xfrm>
          <a:prstGeom prst="rect">
            <a:avLst/>
          </a:prstGeom>
        </p:spPr>
        <p:txBody>
          <a:bodyPr/>
          <a:lstStyle/>
          <a:p>
            <a:fld id="{F8DB3058-47BD-481C-B27B-01471DB8ABAE}" type="slidenum">
              <a:rPr lang="he-IL" smtClean="0"/>
              <a:pPr/>
              <a:t>18</a:t>
            </a:fld>
            <a:endParaRPr lang="he-IL" dirty="0"/>
          </a:p>
        </p:txBody>
      </p:sp>
    </p:spTree>
    <p:extLst>
      <p:ext uri="{BB962C8B-B14F-4D97-AF65-F5344CB8AC3E}">
        <p14:creationId xmlns:p14="http://schemas.microsoft.com/office/powerpoint/2010/main" val="24616485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תמונה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97232" y="2494383"/>
            <a:ext cx="4946767" cy="4369863"/>
          </a:xfrm>
          <a:prstGeom prst="rect">
            <a:avLst/>
          </a:prstGeom>
        </p:spPr>
      </p:pic>
      <p:sp>
        <p:nvSpPr>
          <p:cNvPr id="3" name="Title 2"/>
          <p:cNvSpPr>
            <a:spLocks noGrp="1"/>
          </p:cNvSpPr>
          <p:nvPr>
            <p:ph type="title"/>
          </p:nvPr>
        </p:nvSpPr>
        <p:spPr/>
        <p:txBody>
          <a:bodyPr/>
          <a:lstStyle/>
          <a:p>
            <a:r>
              <a:rPr lang="en-US" altLang="en-US" dirty="0" smtClean="0"/>
              <a:t>KNOWLEDGE CHECK</a:t>
            </a:r>
            <a:endParaRPr lang="en-US" altLang="en-US" dirty="0"/>
          </a:p>
        </p:txBody>
      </p:sp>
      <p:sp>
        <p:nvSpPr>
          <p:cNvPr id="21509" name="Text Box 6"/>
          <p:cNvSpPr txBox="1">
            <a:spLocks noChangeArrowheads="1"/>
          </p:cNvSpPr>
          <p:nvPr/>
        </p:nvSpPr>
        <p:spPr bwMode="auto">
          <a:xfrm>
            <a:off x="609600" y="1412776"/>
            <a:ext cx="8153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algn="l" rtl="0" eaLnBrk="1" hangingPunct="1">
              <a:spcBef>
                <a:spcPct val="50000"/>
              </a:spcBef>
            </a:pPr>
            <a:r>
              <a:rPr lang="en-US" altLang="en-US" sz="2800" dirty="0" smtClean="0"/>
              <a:t>What are the advantages of nesting?</a:t>
            </a:r>
            <a:endParaRPr lang="en-US" altLang="en-US" sz="2800" dirty="0"/>
          </a:p>
        </p:txBody>
      </p:sp>
      <p:sp>
        <p:nvSpPr>
          <p:cNvPr id="5" name="Slide Number Placeholder 4"/>
          <p:cNvSpPr>
            <a:spLocks noGrp="1"/>
          </p:cNvSpPr>
          <p:nvPr>
            <p:ph type="sldNum" sz="quarter" idx="4294967295"/>
          </p:nvPr>
        </p:nvSpPr>
        <p:spPr>
          <a:xfrm>
            <a:off x="6660232" y="6291535"/>
            <a:ext cx="2133600" cy="365125"/>
          </a:xfrm>
          <a:prstGeom prst="rect">
            <a:avLst/>
          </a:prstGeom>
        </p:spPr>
        <p:txBody>
          <a:bodyPr/>
          <a:lstStyle/>
          <a:p>
            <a:fld id="{F8DB3058-47BD-481C-B27B-01471DB8ABAE}" type="slidenum">
              <a:rPr lang="he-IL" smtClean="0"/>
              <a:pPr/>
              <a:t>19</a:t>
            </a:fld>
            <a:endParaRPr lang="he-IL" dirty="0"/>
          </a:p>
        </p:txBody>
      </p:sp>
      <p:sp>
        <p:nvSpPr>
          <p:cNvPr id="14" name="מלבן 3"/>
          <p:cNvSpPr/>
          <p:nvPr/>
        </p:nvSpPr>
        <p:spPr>
          <a:xfrm>
            <a:off x="708151" y="2212244"/>
            <a:ext cx="3406649" cy="650445"/>
          </a:xfrm>
          <a:prstGeom prst="rect">
            <a:avLst/>
          </a:prstGeom>
          <a:solidFill>
            <a:schemeClr val="bg1"/>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5"/>
                </a:solidFill>
              </a:rPr>
              <a:t>Less waste</a:t>
            </a:r>
            <a:endParaRPr lang="he-IL" sz="2000" dirty="0">
              <a:solidFill>
                <a:schemeClr val="accent5"/>
              </a:solidFill>
            </a:endParaRPr>
          </a:p>
        </p:txBody>
      </p:sp>
      <p:sp>
        <p:nvSpPr>
          <p:cNvPr id="15" name="מלבן 3"/>
          <p:cNvSpPr/>
          <p:nvPr/>
        </p:nvSpPr>
        <p:spPr>
          <a:xfrm>
            <a:off x="708151" y="3227429"/>
            <a:ext cx="3406649" cy="650445"/>
          </a:xfrm>
          <a:prstGeom prst="rect">
            <a:avLst/>
          </a:prstGeom>
          <a:solidFill>
            <a:schemeClr val="bg1"/>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5"/>
                </a:solidFill>
              </a:rPr>
              <a:t>Less motion/travel</a:t>
            </a:r>
            <a:endParaRPr lang="he-IL" sz="2000" dirty="0">
              <a:solidFill>
                <a:schemeClr val="accent5"/>
              </a:solidFill>
            </a:endParaRPr>
          </a:p>
        </p:txBody>
      </p:sp>
      <p:sp>
        <p:nvSpPr>
          <p:cNvPr id="16" name="מלבן 3"/>
          <p:cNvSpPr/>
          <p:nvPr/>
        </p:nvSpPr>
        <p:spPr>
          <a:xfrm>
            <a:off x="708151" y="4242614"/>
            <a:ext cx="3406649" cy="650445"/>
          </a:xfrm>
          <a:prstGeom prst="rect">
            <a:avLst/>
          </a:prstGeom>
          <a:solidFill>
            <a:schemeClr val="bg1"/>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5"/>
                </a:solidFill>
              </a:rPr>
              <a:t>Less space</a:t>
            </a:r>
            <a:endParaRPr lang="he-IL" sz="2000" dirty="0">
              <a:solidFill>
                <a:schemeClr val="accent5"/>
              </a:solidFill>
            </a:endParaRPr>
          </a:p>
        </p:txBody>
      </p:sp>
      <p:sp>
        <p:nvSpPr>
          <p:cNvPr id="9" name="מלבן 3"/>
          <p:cNvSpPr/>
          <p:nvPr/>
        </p:nvSpPr>
        <p:spPr>
          <a:xfrm>
            <a:off x="708150" y="5257800"/>
            <a:ext cx="3406649" cy="650445"/>
          </a:xfrm>
          <a:prstGeom prst="rect">
            <a:avLst/>
          </a:prstGeom>
          <a:solidFill>
            <a:schemeClr val="bg1"/>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5"/>
                </a:solidFill>
              </a:rPr>
              <a:t>More parts</a:t>
            </a:r>
            <a:endParaRPr lang="he-IL" sz="2000" dirty="0">
              <a:solidFill>
                <a:schemeClr val="accent5"/>
              </a:solidFill>
            </a:endParaRPr>
          </a:p>
        </p:txBody>
      </p:sp>
      <p:sp>
        <p:nvSpPr>
          <p:cNvPr id="10" name="מלבן 3"/>
          <p:cNvSpPr/>
          <p:nvPr/>
        </p:nvSpPr>
        <p:spPr>
          <a:xfrm>
            <a:off x="4849875" y="2212244"/>
            <a:ext cx="3406649" cy="650445"/>
          </a:xfrm>
          <a:prstGeom prst="rect">
            <a:avLst/>
          </a:prstGeom>
          <a:solidFill>
            <a:schemeClr val="bg1"/>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5"/>
                </a:solidFill>
              </a:rPr>
              <a:t>Lower cost</a:t>
            </a:r>
            <a:endParaRPr lang="he-IL" sz="2000" dirty="0">
              <a:solidFill>
                <a:schemeClr val="accent5"/>
              </a:solidFill>
            </a:endParaRPr>
          </a:p>
        </p:txBody>
      </p:sp>
      <p:sp>
        <p:nvSpPr>
          <p:cNvPr id="2" name="Right Bracket 1"/>
          <p:cNvSpPr/>
          <p:nvPr/>
        </p:nvSpPr>
        <p:spPr>
          <a:xfrm>
            <a:off x="4114799" y="2212244"/>
            <a:ext cx="457201" cy="3696001"/>
          </a:xfrm>
          <a:prstGeom prst="righ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6" name="Elbow Connector 5"/>
          <p:cNvCxnSpPr>
            <a:stCxn id="2" idx="2"/>
          </p:cNvCxnSpPr>
          <p:nvPr/>
        </p:nvCxnSpPr>
        <p:spPr>
          <a:xfrm rot="10800000" flipH="1">
            <a:off x="4572000" y="2862689"/>
            <a:ext cx="685800" cy="1197556"/>
          </a:xfrm>
          <a:prstGeom prst="bentConnector4">
            <a:avLst>
              <a:gd name="adj1" fmla="val -7843"/>
              <a:gd name="adj2" fmla="val 643"/>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2687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NESTING</a:t>
            </a:r>
            <a:endParaRPr lang="en-US" dirty="0"/>
          </a:p>
        </p:txBody>
      </p:sp>
      <p:pic>
        <p:nvPicPr>
          <p:cNvPr id="3074" name="Picture 2" descr="http://thumbs.dreamstime.com/z/two-nestlings-hungry-baby-bird-another-nestling-nest-34865422.jpg"/>
          <p:cNvPicPr>
            <a:picLocks noGrp="1" noChangeAspect="1" noChangeArrowheads="1"/>
          </p:cNvPicPr>
          <p:nvPr>
            <p:ph idx="1"/>
          </p:nvPr>
        </p:nvPicPr>
        <p:blipFill>
          <a:blip r:embed="rId3" cstate="print"/>
          <a:stretch>
            <a:fillRect/>
          </a:stretch>
        </p:blipFill>
        <p:spPr bwMode="auto">
          <a:xfrm>
            <a:off x="1981882" y="1752600"/>
            <a:ext cx="5180235" cy="4267200"/>
          </a:xfrm>
          <a:prstGeom prst="ellipse">
            <a:avLst/>
          </a:prstGeom>
          <a:ln>
            <a:noFill/>
          </a:ln>
          <a:effectLst>
            <a:softEdge rad="3556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תמונה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97232" y="2494383"/>
            <a:ext cx="4946767" cy="4369863"/>
          </a:xfrm>
          <a:prstGeom prst="rect">
            <a:avLst/>
          </a:prstGeom>
        </p:spPr>
      </p:pic>
      <p:sp>
        <p:nvSpPr>
          <p:cNvPr id="3" name="Title 2"/>
          <p:cNvSpPr>
            <a:spLocks noGrp="1"/>
          </p:cNvSpPr>
          <p:nvPr>
            <p:ph type="title"/>
          </p:nvPr>
        </p:nvSpPr>
        <p:spPr/>
        <p:txBody>
          <a:bodyPr/>
          <a:lstStyle/>
          <a:p>
            <a:r>
              <a:rPr lang="en-US" altLang="en-US" dirty="0" smtClean="0"/>
              <a:t>KNOWLEDGE CHECK</a:t>
            </a:r>
            <a:endParaRPr lang="en-US" altLang="en-US" dirty="0"/>
          </a:p>
        </p:txBody>
      </p:sp>
      <p:sp>
        <p:nvSpPr>
          <p:cNvPr id="21509" name="Text Box 6"/>
          <p:cNvSpPr txBox="1">
            <a:spLocks noChangeArrowheads="1"/>
          </p:cNvSpPr>
          <p:nvPr/>
        </p:nvSpPr>
        <p:spPr bwMode="auto">
          <a:xfrm>
            <a:off x="609600" y="1412776"/>
            <a:ext cx="8153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algn="l" rtl="0" eaLnBrk="1" hangingPunct="1">
              <a:spcBef>
                <a:spcPct val="50000"/>
              </a:spcBef>
            </a:pPr>
            <a:r>
              <a:rPr lang="en-US" altLang="en-US" sz="2800" dirty="0" smtClean="0"/>
              <a:t>What are the considerations when nesting?</a:t>
            </a:r>
            <a:endParaRPr lang="en-US" altLang="en-US" sz="2800" dirty="0"/>
          </a:p>
        </p:txBody>
      </p:sp>
      <p:sp>
        <p:nvSpPr>
          <p:cNvPr id="5" name="Slide Number Placeholder 4"/>
          <p:cNvSpPr>
            <a:spLocks noGrp="1"/>
          </p:cNvSpPr>
          <p:nvPr>
            <p:ph type="sldNum" sz="quarter" idx="4294967295"/>
          </p:nvPr>
        </p:nvSpPr>
        <p:spPr>
          <a:xfrm>
            <a:off x="6660232" y="6291535"/>
            <a:ext cx="2133600" cy="365125"/>
          </a:xfrm>
          <a:prstGeom prst="rect">
            <a:avLst/>
          </a:prstGeom>
        </p:spPr>
        <p:txBody>
          <a:bodyPr/>
          <a:lstStyle/>
          <a:p>
            <a:fld id="{F8DB3058-47BD-481C-B27B-01471DB8ABAE}" type="slidenum">
              <a:rPr lang="he-IL" smtClean="0"/>
              <a:pPr/>
              <a:t>20</a:t>
            </a:fld>
            <a:endParaRPr lang="he-IL" dirty="0"/>
          </a:p>
        </p:txBody>
      </p:sp>
    </p:spTree>
    <p:extLst>
      <p:ext uri="{BB962C8B-B14F-4D97-AF65-F5344CB8AC3E}">
        <p14:creationId xmlns:p14="http://schemas.microsoft.com/office/powerpoint/2010/main" val="1077278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תמונה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97232" y="2494383"/>
            <a:ext cx="4946767" cy="4369863"/>
          </a:xfrm>
          <a:prstGeom prst="rect">
            <a:avLst/>
          </a:prstGeom>
        </p:spPr>
      </p:pic>
      <p:sp>
        <p:nvSpPr>
          <p:cNvPr id="3" name="Title 2"/>
          <p:cNvSpPr>
            <a:spLocks noGrp="1"/>
          </p:cNvSpPr>
          <p:nvPr>
            <p:ph type="title"/>
          </p:nvPr>
        </p:nvSpPr>
        <p:spPr/>
        <p:txBody>
          <a:bodyPr/>
          <a:lstStyle/>
          <a:p>
            <a:r>
              <a:rPr lang="en-US" altLang="en-US" dirty="0" smtClean="0"/>
              <a:t>KNOWLEDGE CHECK</a:t>
            </a:r>
            <a:endParaRPr lang="en-US" altLang="en-US" dirty="0"/>
          </a:p>
        </p:txBody>
      </p:sp>
      <p:sp>
        <p:nvSpPr>
          <p:cNvPr id="21509" name="Text Box 6"/>
          <p:cNvSpPr txBox="1">
            <a:spLocks noChangeArrowheads="1"/>
          </p:cNvSpPr>
          <p:nvPr/>
        </p:nvSpPr>
        <p:spPr bwMode="auto">
          <a:xfrm>
            <a:off x="609600" y="1412776"/>
            <a:ext cx="8153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algn="l" rtl="0" eaLnBrk="1" hangingPunct="1">
              <a:spcBef>
                <a:spcPct val="50000"/>
              </a:spcBef>
            </a:pPr>
            <a:r>
              <a:rPr lang="en-US" altLang="en-US" sz="2800" dirty="0" smtClean="0"/>
              <a:t>What are the considerations when nesting?</a:t>
            </a:r>
            <a:endParaRPr lang="en-US" altLang="en-US" sz="2800" dirty="0"/>
          </a:p>
        </p:txBody>
      </p:sp>
      <p:sp>
        <p:nvSpPr>
          <p:cNvPr id="5" name="Slide Number Placeholder 4"/>
          <p:cNvSpPr>
            <a:spLocks noGrp="1"/>
          </p:cNvSpPr>
          <p:nvPr>
            <p:ph type="sldNum" sz="quarter" idx="4294967295"/>
          </p:nvPr>
        </p:nvSpPr>
        <p:spPr>
          <a:xfrm>
            <a:off x="6660232" y="6291535"/>
            <a:ext cx="2133600" cy="365125"/>
          </a:xfrm>
          <a:prstGeom prst="rect">
            <a:avLst/>
          </a:prstGeom>
        </p:spPr>
        <p:txBody>
          <a:bodyPr/>
          <a:lstStyle/>
          <a:p>
            <a:fld id="{F8DB3058-47BD-481C-B27B-01471DB8ABAE}" type="slidenum">
              <a:rPr lang="he-IL" smtClean="0"/>
              <a:pPr/>
              <a:t>21</a:t>
            </a:fld>
            <a:endParaRPr lang="he-IL" dirty="0"/>
          </a:p>
        </p:txBody>
      </p:sp>
      <p:sp>
        <p:nvSpPr>
          <p:cNvPr id="6" name="מלבן 3"/>
          <p:cNvSpPr/>
          <p:nvPr/>
        </p:nvSpPr>
        <p:spPr>
          <a:xfrm>
            <a:off x="708151" y="2212244"/>
            <a:ext cx="3406649" cy="650445"/>
          </a:xfrm>
          <a:prstGeom prst="rect">
            <a:avLst/>
          </a:prstGeom>
          <a:solidFill>
            <a:schemeClr val="bg1"/>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5"/>
                </a:solidFill>
              </a:rPr>
              <a:t>Orientation</a:t>
            </a:r>
            <a:endParaRPr lang="he-IL" sz="2000" dirty="0">
              <a:solidFill>
                <a:schemeClr val="accent5"/>
              </a:solidFill>
            </a:endParaRPr>
          </a:p>
        </p:txBody>
      </p:sp>
      <p:sp>
        <p:nvSpPr>
          <p:cNvPr id="7" name="מלבן 3"/>
          <p:cNvSpPr/>
          <p:nvPr/>
        </p:nvSpPr>
        <p:spPr>
          <a:xfrm>
            <a:off x="708151" y="3254875"/>
            <a:ext cx="3406649" cy="650445"/>
          </a:xfrm>
          <a:prstGeom prst="rect">
            <a:avLst/>
          </a:prstGeom>
          <a:solidFill>
            <a:schemeClr val="bg1"/>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5"/>
                </a:solidFill>
              </a:rPr>
              <a:t>Distance</a:t>
            </a:r>
            <a:endParaRPr lang="he-IL" sz="2000" dirty="0">
              <a:solidFill>
                <a:schemeClr val="accent5"/>
              </a:solidFill>
            </a:endParaRPr>
          </a:p>
        </p:txBody>
      </p:sp>
      <p:sp>
        <p:nvSpPr>
          <p:cNvPr id="8" name="מלבן 3"/>
          <p:cNvSpPr/>
          <p:nvPr/>
        </p:nvSpPr>
        <p:spPr>
          <a:xfrm>
            <a:off x="708151" y="4378755"/>
            <a:ext cx="3406649" cy="650445"/>
          </a:xfrm>
          <a:prstGeom prst="rect">
            <a:avLst/>
          </a:prstGeom>
          <a:solidFill>
            <a:schemeClr val="bg1"/>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5"/>
                </a:solidFill>
              </a:rPr>
              <a:t>Multiple parts</a:t>
            </a:r>
            <a:endParaRPr lang="he-IL" sz="2000" dirty="0">
              <a:solidFill>
                <a:schemeClr val="accent5"/>
              </a:solidFill>
            </a:endParaRPr>
          </a:p>
        </p:txBody>
      </p:sp>
    </p:spTree>
    <p:extLst>
      <p:ext uri="{BB962C8B-B14F-4D97-AF65-F5344CB8AC3E}">
        <p14:creationId xmlns:p14="http://schemas.microsoft.com/office/powerpoint/2010/main" val="5649620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תמונה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97232" y="2494383"/>
            <a:ext cx="4946767" cy="4369863"/>
          </a:xfrm>
          <a:prstGeom prst="rect">
            <a:avLst/>
          </a:prstGeom>
        </p:spPr>
      </p:pic>
      <p:sp>
        <p:nvSpPr>
          <p:cNvPr id="3" name="Title 2"/>
          <p:cNvSpPr>
            <a:spLocks noGrp="1"/>
          </p:cNvSpPr>
          <p:nvPr>
            <p:ph type="title"/>
          </p:nvPr>
        </p:nvSpPr>
        <p:spPr/>
        <p:txBody>
          <a:bodyPr/>
          <a:lstStyle/>
          <a:p>
            <a:r>
              <a:rPr lang="en-US" altLang="en-US" dirty="0" smtClean="0"/>
              <a:t>KNOWLEDGE CHECK</a:t>
            </a:r>
            <a:endParaRPr lang="en-US" altLang="en-US" dirty="0"/>
          </a:p>
        </p:txBody>
      </p:sp>
      <p:sp>
        <p:nvSpPr>
          <p:cNvPr id="21509" name="Text Box 6"/>
          <p:cNvSpPr txBox="1">
            <a:spLocks noChangeArrowheads="1"/>
          </p:cNvSpPr>
          <p:nvPr/>
        </p:nvSpPr>
        <p:spPr bwMode="auto">
          <a:xfrm>
            <a:off x="609600" y="1412776"/>
            <a:ext cx="8153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algn="l" rtl="0" eaLnBrk="1" hangingPunct="1">
              <a:spcBef>
                <a:spcPct val="50000"/>
              </a:spcBef>
            </a:pPr>
            <a:r>
              <a:rPr lang="en-US" altLang="en-US" sz="2800" dirty="0" smtClean="0"/>
              <a:t>Which ones would apply to 3D nesting?</a:t>
            </a:r>
            <a:endParaRPr lang="en-US" altLang="en-US" sz="2800" dirty="0"/>
          </a:p>
        </p:txBody>
      </p:sp>
      <p:sp>
        <p:nvSpPr>
          <p:cNvPr id="5" name="Slide Number Placeholder 4"/>
          <p:cNvSpPr>
            <a:spLocks noGrp="1"/>
          </p:cNvSpPr>
          <p:nvPr>
            <p:ph type="sldNum" sz="quarter" idx="4294967295"/>
          </p:nvPr>
        </p:nvSpPr>
        <p:spPr>
          <a:xfrm>
            <a:off x="6660232" y="6291535"/>
            <a:ext cx="2133600" cy="365125"/>
          </a:xfrm>
          <a:prstGeom prst="rect">
            <a:avLst/>
          </a:prstGeom>
        </p:spPr>
        <p:txBody>
          <a:bodyPr/>
          <a:lstStyle/>
          <a:p>
            <a:fld id="{F8DB3058-47BD-481C-B27B-01471DB8ABAE}" type="slidenum">
              <a:rPr lang="he-IL" smtClean="0"/>
              <a:pPr/>
              <a:t>22</a:t>
            </a:fld>
            <a:endParaRPr lang="he-IL" dirty="0"/>
          </a:p>
        </p:txBody>
      </p:sp>
      <p:sp>
        <p:nvSpPr>
          <p:cNvPr id="6" name="מלבן 3"/>
          <p:cNvSpPr/>
          <p:nvPr/>
        </p:nvSpPr>
        <p:spPr>
          <a:xfrm>
            <a:off x="708151" y="2473755"/>
            <a:ext cx="1828800" cy="650445"/>
          </a:xfrm>
          <a:prstGeom prst="rect">
            <a:avLst/>
          </a:prstGeom>
          <a:solidFill>
            <a:schemeClr val="bg1"/>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5"/>
                </a:solidFill>
              </a:rPr>
              <a:t>Orientation</a:t>
            </a:r>
            <a:endParaRPr lang="he-IL" sz="2000" dirty="0">
              <a:solidFill>
                <a:schemeClr val="accent5"/>
              </a:solidFill>
            </a:endParaRPr>
          </a:p>
        </p:txBody>
      </p:sp>
      <p:sp>
        <p:nvSpPr>
          <p:cNvPr id="7" name="מלבן 3"/>
          <p:cNvSpPr/>
          <p:nvPr/>
        </p:nvSpPr>
        <p:spPr>
          <a:xfrm>
            <a:off x="708151" y="3365034"/>
            <a:ext cx="1828800" cy="650445"/>
          </a:xfrm>
          <a:prstGeom prst="rect">
            <a:avLst/>
          </a:prstGeom>
          <a:solidFill>
            <a:schemeClr val="bg1"/>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5"/>
                </a:solidFill>
              </a:rPr>
              <a:t>Distance</a:t>
            </a:r>
            <a:endParaRPr lang="he-IL" sz="2000" dirty="0">
              <a:solidFill>
                <a:schemeClr val="accent5"/>
              </a:solidFill>
            </a:endParaRPr>
          </a:p>
        </p:txBody>
      </p:sp>
      <p:sp>
        <p:nvSpPr>
          <p:cNvPr id="8" name="מלבן 3"/>
          <p:cNvSpPr/>
          <p:nvPr/>
        </p:nvSpPr>
        <p:spPr>
          <a:xfrm>
            <a:off x="708151" y="4265278"/>
            <a:ext cx="1828800" cy="650445"/>
          </a:xfrm>
          <a:prstGeom prst="rect">
            <a:avLst/>
          </a:prstGeom>
          <a:solidFill>
            <a:schemeClr val="bg1"/>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5"/>
                </a:solidFill>
              </a:rPr>
              <a:t>Multiple parts</a:t>
            </a:r>
            <a:endParaRPr lang="he-IL" sz="2000" dirty="0">
              <a:solidFill>
                <a:schemeClr val="accent5"/>
              </a:solidFill>
            </a:endParaRPr>
          </a:p>
        </p:txBody>
      </p:sp>
      <p:sp>
        <p:nvSpPr>
          <p:cNvPr id="9" name="מלבן 3"/>
          <p:cNvSpPr/>
          <p:nvPr/>
        </p:nvSpPr>
        <p:spPr>
          <a:xfrm>
            <a:off x="2743200" y="2473755"/>
            <a:ext cx="1828800" cy="650445"/>
          </a:xfrm>
          <a:prstGeom prst="rect">
            <a:avLst/>
          </a:prstGeom>
          <a:solidFill>
            <a:schemeClr val="bg1"/>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5"/>
                </a:solidFill>
              </a:rPr>
              <a:t>Less waste</a:t>
            </a:r>
            <a:endParaRPr lang="he-IL" sz="2000" dirty="0">
              <a:solidFill>
                <a:schemeClr val="accent5"/>
              </a:solidFill>
            </a:endParaRPr>
          </a:p>
        </p:txBody>
      </p:sp>
      <p:sp>
        <p:nvSpPr>
          <p:cNvPr id="10" name="מלבן 3"/>
          <p:cNvSpPr/>
          <p:nvPr/>
        </p:nvSpPr>
        <p:spPr>
          <a:xfrm>
            <a:off x="2743200" y="3365034"/>
            <a:ext cx="1828800" cy="650445"/>
          </a:xfrm>
          <a:prstGeom prst="rect">
            <a:avLst/>
          </a:prstGeom>
          <a:solidFill>
            <a:schemeClr val="bg1"/>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5"/>
                </a:solidFill>
              </a:rPr>
              <a:t>Less motion/travel</a:t>
            </a:r>
            <a:endParaRPr lang="he-IL" sz="2000" dirty="0">
              <a:solidFill>
                <a:schemeClr val="accent5"/>
              </a:solidFill>
            </a:endParaRPr>
          </a:p>
        </p:txBody>
      </p:sp>
      <p:sp>
        <p:nvSpPr>
          <p:cNvPr id="11" name="מלבן 3"/>
          <p:cNvSpPr/>
          <p:nvPr/>
        </p:nvSpPr>
        <p:spPr>
          <a:xfrm>
            <a:off x="2743200" y="4256313"/>
            <a:ext cx="1828800" cy="650445"/>
          </a:xfrm>
          <a:prstGeom prst="rect">
            <a:avLst/>
          </a:prstGeom>
          <a:solidFill>
            <a:schemeClr val="bg1"/>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5"/>
                </a:solidFill>
              </a:rPr>
              <a:t>Less space</a:t>
            </a:r>
            <a:endParaRPr lang="he-IL" sz="2000" dirty="0">
              <a:solidFill>
                <a:schemeClr val="accent5"/>
              </a:solidFill>
            </a:endParaRPr>
          </a:p>
        </p:txBody>
      </p:sp>
      <p:sp>
        <p:nvSpPr>
          <p:cNvPr id="12" name="מלבן 3"/>
          <p:cNvSpPr/>
          <p:nvPr/>
        </p:nvSpPr>
        <p:spPr>
          <a:xfrm>
            <a:off x="2743200" y="5147592"/>
            <a:ext cx="1795670" cy="650445"/>
          </a:xfrm>
          <a:prstGeom prst="rect">
            <a:avLst/>
          </a:prstGeom>
          <a:solidFill>
            <a:schemeClr val="bg1"/>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5"/>
                </a:solidFill>
              </a:rPr>
              <a:t>More parts</a:t>
            </a:r>
            <a:endParaRPr lang="he-IL" sz="2000" dirty="0">
              <a:solidFill>
                <a:schemeClr val="accent5"/>
              </a:solidFill>
            </a:endParaRPr>
          </a:p>
        </p:txBody>
      </p:sp>
      <p:sp>
        <p:nvSpPr>
          <p:cNvPr id="2" name="TextBox 1"/>
          <p:cNvSpPr txBox="1"/>
          <p:nvPr/>
        </p:nvSpPr>
        <p:spPr>
          <a:xfrm>
            <a:off x="833136" y="2033511"/>
            <a:ext cx="1578830" cy="369332"/>
          </a:xfrm>
          <a:prstGeom prst="rect">
            <a:avLst/>
          </a:prstGeom>
          <a:noFill/>
        </p:spPr>
        <p:txBody>
          <a:bodyPr wrap="none" rtlCol="0">
            <a:spAutoFit/>
          </a:bodyPr>
          <a:lstStyle/>
          <a:p>
            <a:pPr algn="ctr"/>
            <a:r>
              <a:rPr lang="en-US" dirty="0" smtClean="0"/>
              <a:t>Considerations</a:t>
            </a:r>
            <a:endParaRPr lang="en-US" dirty="0"/>
          </a:p>
        </p:txBody>
      </p:sp>
      <p:sp>
        <p:nvSpPr>
          <p:cNvPr id="14" name="TextBox 13"/>
          <p:cNvSpPr txBox="1"/>
          <p:nvPr/>
        </p:nvSpPr>
        <p:spPr>
          <a:xfrm>
            <a:off x="3007210" y="2033511"/>
            <a:ext cx="1267655" cy="369332"/>
          </a:xfrm>
          <a:prstGeom prst="rect">
            <a:avLst/>
          </a:prstGeom>
          <a:noFill/>
        </p:spPr>
        <p:txBody>
          <a:bodyPr wrap="none" rtlCol="0">
            <a:spAutoFit/>
          </a:bodyPr>
          <a:lstStyle/>
          <a:p>
            <a:pPr algn="ctr"/>
            <a:r>
              <a:rPr lang="en-US" dirty="0" smtClean="0"/>
              <a:t>Advantages</a:t>
            </a:r>
            <a:endParaRPr lang="en-US" dirty="0"/>
          </a:p>
        </p:txBody>
      </p:sp>
      <p:sp>
        <p:nvSpPr>
          <p:cNvPr id="15" name="מלבן 3"/>
          <p:cNvSpPr/>
          <p:nvPr/>
        </p:nvSpPr>
        <p:spPr>
          <a:xfrm>
            <a:off x="2753918" y="6038872"/>
            <a:ext cx="1795670" cy="650445"/>
          </a:xfrm>
          <a:prstGeom prst="rect">
            <a:avLst/>
          </a:prstGeom>
          <a:solidFill>
            <a:schemeClr val="bg1"/>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5"/>
                </a:solidFill>
              </a:rPr>
              <a:t>Lower cost</a:t>
            </a:r>
            <a:endParaRPr lang="he-IL" sz="2000" dirty="0">
              <a:solidFill>
                <a:schemeClr val="accent5"/>
              </a:solidFill>
            </a:endParaRPr>
          </a:p>
        </p:txBody>
      </p:sp>
    </p:spTree>
    <p:extLst>
      <p:ext uri="{BB962C8B-B14F-4D97-AF65-F5344CB8AC3E}">
        <p14:creationId xmlns:p14="http://schemas.microsoft.com/office/powerpoint/2010/main" val="36250048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תמונה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97232" y="2494383"/>
            <a:ext cx="4946767" cy="4369863"/>
          </a:xfrm>
          <a:prstGeom prst="rect">
            <a:avLst/>
          </a:prstGeom>
        </p:spPr>
      </p:pic>
      <p:sp>
        <p:nvSpPr>
          <p:cNvPr id="3" name="Title 2"/>
          <p:cNvSpPr>
            <a:spLocks noGrp="1"/>
          </p:cNvSpPr>
          <p:nvPr>
            <p:ph type="title"/>
          </p:nvPr>
        </p:nvSpPr>
        <p:spPr/>
        <p:txBody>
          <a:bodyPr/>
          <a:lstStyle/>
          <a:p>
            <a:r>
              <a:rPr lang="en-US" altLang="en-US" dirty="0" smtClean="0"/>
              <a:t>KNOWLEDGE CHECK</a:t>
            </a:r>
            <a:endParaRPr lang="en-US" altLang="en-US" dirty="0"/>
          </a:p>
        </p:txBody>
      </p:sp>
      <p:sp>
        <p:nvSpPr>
          <p:cNvPr id="21509" name="Text Box 6"/>
          <p:cNvSpPr txBox="1">
            <a:spLocks noChangeArrowheads="1"/>
          </p:cNvSpPr>
          <p:nvPr/>
        </p:nvSpPr>
        <p:spPr bwMode="auto">
          <a:xfrm>
            <a:off x="609600" y="1412776"/>
            <a:ext cx="8153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algn="l" rtl="0" eaLnBrk="1" hangingPunct="1">
              <a:spcBef>
                <a:spcPct val="50000"/>
              </a:spcBef>
            </a:pPr>
            <a:r>
              <a:rPr lang="en-US" altLang="en-US" sz="2800" dirty="0" smtClean="0"/>
              <a:t>Which ones would apply to 3D nesting?</a:t>
            </a:r>
            <a:endParaRPr lang="en-US" altLang="en-US" sz="2800" dirty="0"/>
          </a:p>
        </p:txBody>
      </p:sp>
      <p:sp>
        <p:nvSpPr>
          <p:cNvPr id="5" name="Slide Number Placeholder 4"/>
          <p:cNvSpPr>
            <a:spLocks noGrp="1"/>
          </p:cNvSpPr>
          <p:nvPr>
            <p:ph type="sldNum" sz="quarter" idx="4294967295"/>
          </p:nvPr>
        </p:nvSpPr>
        <p:spPr>
          <a:xfrm>
            <a:off x="6660232" y="6291535"/>
            <a:ext cx="2133600" cy="365125"/>
          </a:xfrm>
          <a:prstGeom prst="rect">
            <a:avLst/>
          </a:prstGeom>
        </p:spPr>
        <p:txBody>
          <a:bodyPr/>
          <a:lstStyle/>
          <a:p>
            <a:fld id="{F8DB3058-47BD-481C-B27B-01471DB8ABAE}" type="slidenum">
              <a:rPr lang="he-IL" smtClean="0"/>
              <a:pPr/>
              <a:t>23</a:t>
            </a:fld>
            <a:endParaRPr lang="he-IL" dirty="0"/>
          </a:p>
        </p:txBody>
      </p:sp>
      <p:sp>
        <p:nvSpPr>
          <p:cNvPr id="6" name="מלבן 3"/>
          <p:cNvSpPr/>
          <p:nvPr/>
        </p:nvSpPr>
        <p:spPr>
          <a:xfrm>
            <a:off x="708151" y="2473755"/>
            <a:ext cx="1828800" cy="650445"/>
          </a:xfrm>
          <a:prstGeom prst="rect">
            <a:avLst/>
          </a:prstGeom>
          <a:solidFill>
            <a:schemeClr val="accent6"/>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rPr>
              <a:t>Orientation</a:t>
            </a:r>
            <a:endParaRPr lang="he-IL" sz="2000" dirty="0">
              <a:solidFill>
                <a:schemeClr val="bg1"/>
              </a:solidFill>
            </a:endParaRPr>
          </a:p>
        </p:txBody>
      </p:sp>
      <p:sp>
        <p:nvSpPr>
          <p:cNvPr id="7" name="מלבן 3"/>
          <p:cNvSpPr/>
          <p:nvPr/>
        </p:nvSpPr>
        <p:spPr>
          <a:xfrm>
            <a:off x="708151" y="3365034"/>
            <a:ext cx="1828800" cy="650445"/>
          </a:xfrm>
          <a:prstGeom prst="rect">
            <a:avLst/>
          </a:prstGeom>
          <a:solidFill>
            <a:schemeClr val="accent6"/>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rPr>
              <a:t>Distance</a:t>
            </a:r>
            <a:endParaRPr lang="he-IL" sz="2000" dirty="0">
              <a:solidFill>
                <a:schemeClr val="bg1"/>
              </a:solidFill>
            </a:endParaRPr>
          </a:p>
        </p:txBody>
      </p:sp>
      <p:sp>
        <p:nvSpPr>
          <p:cNvPr id="8" name="מלבן 3"/>
          <p:cNvSpPr/>
          <p:nvPr/>
        </p:nvSpPr>
        <p:spPr>
          <a:xfrm>
            <a:off x="708151" y="4265278"/>
            <a:ext cx="1828800" cy="650445"/>
          </a:xfrm>
          <a:prstGeom prst="rect">
            <a:avLst/>
          </a:prstGeom>
          <a:solidFill>
            <a:schemeClr val="accent6"/>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rPr>
              <a:t>Multiple parts</a:t>
            </a:r>
            <a:endParaRPr lang="he-IL" sz="2000" dirty="0">
              <a:solidFill>
                <a:schemeClr val="bg1"/>
              </a:solidFill>
            </a:endParaRPr>
          </a:p>
        </p:txBody>
      </p:sp>
      <p:sp>
        <p:nvSpPr>
          <p:cNvPr id="9" name="מלבן 3"/>
          <p:cNvSpPr/>
          <p:nvPr/>
        </p:nvSpPr>
        <p:spPr>
          <a:xfrm>
            <a:off x="2743200" y="2473755"/>
            <a:ext cx="1828800" cy="650445"/>
          </a:xfrm>
          <a:prstGeom prst="rect">
            <a:avLst/>
          </a:prstGeom>
          <a:solidFill>
            <a:schemeClr val="accent6"/>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rPr>
              <a:t>Less waste</a:t>
            </a:r>
            <a:endParaRPr lang="he-IL" sz="2000" dirty="0">
              <a:solidFill>
                <a:schemeClr val="bg1"/>
              </a:solidFill>
            </a:endParaRPr>
          </a:p>
        </p:txBody>
      </p:sp>
      <p:sp>
        <p:nvSpPr>
          <p:cNvPr id="10" name="מלבן 3"/>
          <p:cNvSpPr/>
          <p:nvPr/>
        </p:nvSpPr>
        <p:spPr>
          <a:xfrm>
            <a:off x="2743200" y="3365034"/>
            <a:ext cx="1828800" cy="650445"/>
          </a:xfrm>
          <a:prstGeom prst="rect">
            <a:avLst/>
          </a:prstGeom>
          <a:solidFill>
            <a:schemeClr val="accent6"/>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rPr>
              <a:t>Less motion/travel</a:t>
            </a:r>
            <a:endParaRPr lang="he-IL" sz="2000" dirty="0">
              <a:solidFill>
                <a:schemeClr val="bg1"/>
              </a:solidFill>
            </a:endParaRPr>
          </a:p>
        </p:txBody>
      </p:sp>
      <p:sp>
        <p:nvSpPr>
          <p:cNvPr id="11" name="מלבן 3"/>
          <p:cNvSpPr/>
          <p:nvPr/>
        </p:nvSpPr>
        <p:spPr>
          <a:xfrm>
            <a:off x="2743200" y="4256313"/>
            <a:ext cx="1828800" cy="650445"/>
          </a:xfrm>
          <a:prstGeom prst="rect">
            <a:avLst/>
          </a:prstGeom>
          <a:solidFill>
            <a:schemeClr val="accent6"/>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rPr>
              <a:t>Less space</a:t>
            </a:r>
            <a:endParaRPr lang="he-IL" sz="2000" dirty="0">
              <a:solidFill>
                <a:schemeClr val="bg1"/>
              </a:solidFill>
            </a:endParaRPr>
          </a:p>
        </p:txBody>
      </p:sp>
      <p:sp>
        <p:nvSpPr>
          <p:cNvPr id="12" name="מלבן 3"/>
          <p:cNvSpPr/>
          <p:nvPr/>
        </p:nvSpPr>
        <p:spPr>
          <a:xfrm>
            <a:off x="2743200" y="5147592"/>
            <a:ext cx="1795670" cy="650445"/>
          </a:xfrm>
          <a:prstGeom prst="rect">
            <a:avLst/>
          </a:prstGeom>
          <a:solidFill>
            <a:schemeClr val="accent6"/>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rPr>
              <a:t>More parts</a:t>
            </a:r>
            <a:endParaRPr lang="he-IL" sz="2000" dirty="0">
              <a:solidFill>
                <a:schemeClr val="bg1"/>
              </a:solidFill>
            </a:endParaRPr>
          </a:p>
        </p:txBody>
      </p:sp>
      <p:sp>
        <p:nvSpPr>
          <p:cNvPr id="2" name="TextBox 1"/>
          <p:cNvSpPr txBox="1"/>
          <p:nvPr/>
        </p:nvSpPr>
        <p:spPr>
          <a:xfrm>
            <a:off x="833136" y="2033511"/>
            <a:ext cx="1578830" cy="369332"/>
          </a:xfrm>
          <a:prstGeom prst="rect">
            <a:avLst/>
          </a:prstGeom>
          <a:noFill/>
        </p:spPr>
        <p:txBody>
          <a:bodyPr wrap="none" rtlCol="0">
            <a:spAutoFit/>
          </a:bodyPr>
          <a:lstStyle/>
          <a:p>
            <a:pPr algn="ctr"/>
            <a:r>
              <a:rPr lang="en-US" dirty="0" smtClean="0"/>
              <a:t>Considerations</a:t>
            </a:r>
            <a:endParaRPr lang="en-US" dirty="0"/>
          </a:p>
        </p:txBody>
      </p:sp>
      <p:sp>
        <p:nvSpPr>
          <p:cNvPr id="14" name="TextBox 13"/>
          <p:cNvSpPr txBox="1"/>
          <p:nvPr/>
        </p:nvSpPr>
        <p:spPr>
          <a:xfrm>
            <a:off x="3007210" y="2033511"/>
            <a:ext cx="1267655" cy="369332"/>
          </a:xfrm>
          <a:prstGeom prst="rect">
            <a:avLst/>
          </a:prstGeom>
          <a:noFill/>
        </p:spPr>
        <p:txBody>
          <a:bodyPr wrap="none" rtlCol="0">
            <a:spAutoFit/>
          </a:bodyPr>
          <a:lstStyle/>
          <a:p>
            <a:pPr algn="ctr"/>
            <a:r>
              <a:rPr lang="en-US" dirty="0" smtClean="0"/>
              <a:t>Advantages</a:t>
            </a:r>
            <a:endParaRPr lang="en-US" dirty="0"/>
          </a:p>
        </p:txBody>
      </p:sp>
      <p:sp>
        <p:nvSpPr>
          <p:cNvPr id="15" name="מלבן 3"/>
          <p:cNvSpPr/>
          <p:nvPr/>
        </p:nvSpPr>
        <p:spPr>
          <a:xfrm>
            <a:off x="2753918" y="6038872"/>
            <a:ext cx="1795670" cy="650445"/>
          </a:xfrm>
          <a:prstGeom prst="rect">
            <a:avLst/>
          </a:prstGeom>
          <a:solidFill>
            <a:schemeClr val="accent6"/>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rPr>
              <a:t>Lower cost</a:t>
            </a:r>
            <a:endParaRPr lang="he-IL" sz="2000" dirty="0">
              <a:solidFill>
                <a:schemeClr val="bg1"/>
              </a:solidFill>
            </a:endParaRPr>
          </a:p>
        </p:txBody>
      </p:sp>
    </p:spTree>
    <p:extLst>
      <p:ext uri="{BB962C8B-B14F-4D97-AF65-F5344CB8AC3E}">
        <p14:creationId xmlns:p14="http://schemas.microsoft.com/office/powerpoint/2010/main" val="38774306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en-US" dirty="0" smtClean="0"/>
              <a:t>IN THIS LESSON </a:t>
            </a:r>
            <a:endParaRPr lang="he-IL" dirty="0"/>
          </a:p>
        </p:txBody>
      </p:sp>
      <p:sp>
        <p:nvSpPr>
          <p:cNvPr id="8" name="מציין מיקום תוכן 7"/>
          <p:cNvSpPr>
            <a:spLocks noGrp="1"/>
          </p:cNvSpPr>
          <p:nvPr>
            <p:ph idx="1"/>
          </p:nvPr>
        </p:nvSpPr>
        <p:spPr/>
        <p:txBody>
          <a:bodyPr/>
          <a:lstStyle/>
          <a:p>
            <a:r>
              <a:rPr lang="en-US" dirty="0">
                <a:solidFill>
                  <a:schemeClr val="bg1">
                    <a:lumMod val="65000"/>
                  </a:schemeClr>
                </a:solidFill>
              </a:rPr>
              <a:t>Nesting concepts: 2D</a:t>
            </a:r>
          </a:p>
          <a:p>
            <a:pPr lvl="0"/>
            <a:r>
              <a:rPr lang="en-US" dirty="0" smtClean="0"/>
              <a:t>Nesting concepts: 3D</a:t>
            </a:r>
          </a:p>
          <a:p>
            <a:pPr lvl="0"/>
            <a:r>
              <a:rPr lang="en-US" dirty="0" smtClean="0"/>
              <a:t>Nesting for 3D printing</a:t>
            </a:r>
          </a:p>
          <a:p>
            <a:pPr lvl="1"/>
            <a:r>
              <a:rPr lang="en-US" dirty="0" smtClean="0"/>
              <a:t>PolyJet</a:t>
            </a:r>
          </a:p>
          <a:p>
            <a:pPr lvl="1"/>
            <a:r>
              <a:rPr lang="en-US" dirty="0" smtClean="0"/>
              <a:t>Fused Deposition Modeling</a:t>
            </a:r>
          </a:p>
        </p:txBody>
      </p:sp>
    </p:spTree>
    <p:extLst>
      <p:ext uri="{BB962C8B-B14F-4D97-AF65-F5344CB8AC3E}">
        <p14:creationId xmlns:p14="http://schemas.microsoft.com/office/powerpoint/2010/main" val="24722438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33400"/>
            <a:ext cx="9144000" cy="1447800"/>
          </a:xfrm>
          <a:prstGeom prst="rect">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http://thumbs.dreamstime.com/z/plastic-heart-shaped-cookie-cutter-raw-dough-cookies-meta-blue-metal-baking-tray-31588316.jpg"/>
          <p:cNvPicPr>
            <a:picLocks noChangeAspect="1" noChangeArrowheads="1"/>
          </p:cNvPicPr>
          <p:nvPr/>
        </p:nvPicPr>
        <p:blipFill>
          <a:blip r:embed="rId3" cstate="print"/>
          <a:srcRect l="5556" r="555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כותרת 1"/>
          <p:cNvSpPr txBox="1">
            <a:spLocks/>
          </p:cNvSpPr>
          <p:nvPr/>
        </p:nvSpPr>
        <p:spPr>
          <a:xfrm>
            <a:off x="0" y="572891"/>
            <a:ext cx="9144000" cy="1444752"/>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he-IL" sz="2900" dirty="0">
              <a:solidFill>
                <a:schemeClr val="accent3"/>
              </a:solidFill>
            </a:endParaRPr>
          </a:p>
        </p:txBody>
      </p:sp>
      <p:sp>
        <p:nvSpPr>
          <p:cNvPr id="5" name="Title 2"/>
          <p:cNvSpPr>
            <a:spLocks noGrp="1"/>
          </p:cNvSpPr>
          <p:nvPr>
            <p:ph type="title"/>
          </p:nvPr>
        </p:nvSpPr>
        <p:spPr>
          <a:xfrm>
            <a:off x="457200" y="990600"/>
            <a:ext cx="8686800" cy="685800"/>
          </a:xfrm>
        </p:spPr>
        <p:txBody>
          <a:bodyPr/>
          <a:lstStyle/>
          <a:p>
            <a:r>
              <a:rPr lang="en-US" dirty="0" smtClean="0"/>
              <a:t>3D NESTING – COOKIE DOUGH OR COOKIE SHEET?</a:t>
            </a:r>
            <a:endParaRPr lang="he-IL" dirty="0"/>
          </a:p>
        </p:txBody>
      </p:sp>
    </p:spTree>
    <p:extLst>
      <p:ext uri="{BB962C8B-B14F-4D97-AF65-F5344CB8AC3E}">
        <p14:creationId xmlns:p14="http://schemas.microsoft.com/office/powerpoint/2010/main" val="7381515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NESTING – 3D CONCEPTS</a:t>
            </a:r>
            <a:endParaRPr lang="en-US" dirty="0"/>
          </a:p>
        </p:txBody>
      </p:sp>
      <p:pic>
        <p:nvPicPr>
          <p:cNvPr id="1026" name="Picture 2" descr="http://thumbs.dreamstime.com/z/babushka-matreshka-27600482.jpg"/>
          <p:cNvPicPr>
            <a:picLocks noChangeAspect="1" noChangeArrowheads="1"/>
          </p:cNvPicPr>
          <p:nvPr/>
        </p:nvPicPr>
        <p:blipFill>
          <a:blip r:embed="rId3" cstate="print"/>
          <a:stretch>
            <a:fillRect/>
          </a:stretch>
        </p:blipFill>
        <p:spPr bwMode="auto">
          <a:xfrm>
            <a:off x="1144671" y="1524000"/>
            <a:ext cx="6926575" cy="4617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8879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thumbs.dreamstime.com/z/russian-traditional-nesting-wooden-dolls-5024276.jpg"/>
          <p:cNvPicPr>
            <a:picLocks noChangeAspect="1" noChangeArrowheads="1"/>
          </p:cNvPicPr>
          <p:nvPr/>
        </p:nvPicPr>
        <p:blipFill>
          <a:blip r:embed="rId3" cstate="print"/>
          <a:srcRect l="6398" r="4745"/>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533400"/>
            <a:ext cx="9144000" cy="1447800"/>
          </a:xfrm>
          <a:prstGeom prst="rect">
            <a:avLst/>
          </a:prstGeom>
          <a:solidFill>
            <a:srgbClr val="FFFFFF">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33400" y="990600"/>
            <a:ext cx="8229600" cy="540000"/>
          </a:xfrm>
        </p:spPr>
        <p:txBody>
          <a:bodyPr/>
          <a:lstStyle/>
          <a:p>
            <a:r>
              <a:rPr lang="en-US" dirty="0" smtClean="0"/>
              <a:t>NESTING – 3D CONCEPTS</a:t>
            </a:r>
            <a:endParaRPr lang="en-US" dirty="0"/>
          </a:p>
        </p:txBody>
      </p:sp>
    </p:spTree>
    <p:extLst>
      <p:ext uri="{BB962C8B-B14F-4D97-AF65-F5344CB8AC3E}">
        <p14:creationId xmlns:p14="http://schemas.microsoft.com/office/powerpoint/2010/main" val="27082756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NESTING</a:t>
            </a:r>
            <a:endParaRPr lang="en-US" dirty="0"/>
          </a:p>
        </p:txBody>
      </p:sp>
      <p:pic>
        <p:nvPicPr>
          <p:cNvPr id="3074" name="Picture 2" descr="http://thumbs.dreamstime.com/z/russian-nesting-dolls-21820578.jpg"/>
          <p:cNvPicPr>
            <a:picLocks noChangeAspect="1" noChangeArrowheads="1"/>
          </p:cNvPicPr>
          <p:nvPr/>
        </p:nvPicPr>
        <p:blipFill>
          <a:blip r:embed="rId3" cstate="print"/>
          <a:stretch>
            <a:fillRect/>
          </a:stretch>
        </p:blipFill>
        <p:spPr bwMode="auto">
          <a:xfrm>
            <a:off x="271602" y="1905000"/>
            <a:ext cx="2955925" cy="4191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0" y="1905000"/>
            <a:ext cx="4419600" cy="4191000"/>
          </a:xfrm>
          <a:prstGeom prst="rect">
            <a:avLst/>
          </a:prstGeom>
          <a:solidFill>
            <a:schemeClr val="bg1"/>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grpSp>
        <p:nvGrpSpPr>
          <p:cNvPr id="5" name="Group 4"/>
          <p:cNvGrpSpPr/>
          <p:nvPr/>
        </p:nvGrpSpPr>
        <p:grpSpPr>
          <a:xfrm>
            <a:off x="4693568" y="1951743"/>
            <a:ext cx="1295400" cy="1295400"/>
            <a:chOff x="4800600" y="2133600"/>
            <a:chExt cx="1295400" cy="1295400"/>
          </a:xfrm>
        </p:grpSpPr>
        <p:sp>
          <p:nvSpPr>
            <p:cNvPr id="4" name="Oval 3"/>
            <p:cNvSpPr/>
            <p:nvPr/>
          </p:nvSpPr>
          <p:spPr>
            <a:xfrm>
              <a:off x="4800600" y="2133600"/>
              <a:ext cx="1295400" cy="12954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7" name="Oval 6"/>
            <p:cNvSpPr/>
            <p:nvPr/>
          </p:nvSpPr>
          <p:spPr>
            <a:xfrm>
              <a:off x="4876800" y="2209800"/>
              <a:ext cx="1143000" cy="11430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8" name="Oval 7"/>
            <p:cNvSpPr/>
            <p:nvPr/>
          </p:nvSpPr>
          <p:spPr>
            <a:xfrm>
              <a:off x="4962525" y="2295525"/>
              <a:ext cx="971550" cy="97155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9" name="Oval 8"/>
            <p:cNvSpPr/>
            <p:nvPr/>
          </p:nvSpPr>
          <p:spPr>
            <a:xfrm>
              <a:off x="5050631" y="2383631"/>
              <a:ext cx="795337" cy="795337"/>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grpSp>
      <p:grpSp>
        <p:nvGrpSpPr>
          <p:cNvPr id="22" name="Group 21"/>
          <p:cNvGrpSpPr/>
          <p:nvPr/>
        </p:nvGrpSpPr>
        <p:grpSpPr>
          <a:xfrm>
            <a:off x="4693568" y="3354770"/>
            <a:ext cx="1295400" cy="1295400"/>
            <a:chOff x="4800600" y="2133600"/>
            <a:chExt cx="1295400" cy="1295400"/>
          </a:xfrm>
        </p:grpSpPr>
        <p:sp>
          <p:nvSpPr>
            <p:cNvPr id="23" name="Oval 22"/>
            <p:cNvSpPr/>
            <p:nvPr/>
          </p:nvSpPr>
          <p:spPr>
            <a:xfrm>
              <a:off x="4800600" y="2133600"/>
              <a:ext cx="1295400" cy="12954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24" name="Oval 23"/>
            <p:cNvSpPr/>
            <p:nvPr/>
          </p:nvSpPr>
          <p:spPr>
            <a:xfrm>
              <a:off x="4876800" y="2209800"/>
              <a:ext cx="1143000" cy="11430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25" name="Oval 24"/>
            <p:cNvSpPr/>
            <p:nvPr/>
          </p:nvSpPr>
          <p:spPr>
            <a:xfrm>
              <a:off x="4962525" y="2295525"/>
              <a:ext cx="971550" cy="97155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26" name="Oval 25"/>
            <p:cNvSpPr/>
            <p:nvPr/>
          </p:nvSpPr>
          <p:spPr>
            <a:xfrm>
              <a:off x="5050631" y="2383631"/>
              <a:ext cx="795337" cy="795337"/>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grpSp>
      <p:grpSp>
        <p:nvGrpSpPr>
          <p:cNvPr id="27" name="Group 26"/>
          <p:cNvGrpSpPr/>
          <p:nvPr/>
        </p:nvGrpSpPr>
        <p:grpSpPr>
          <a:xfrm>
            <a:off x="4693568" y="4757798"/>
            <a:ext cx="1295400" cy="1295400"/>
            <a:chOff x="4800600" y="2133600"/>
            <a:chExt cx="1295400" cy="1295400"/>
          </a:xfrm>
        </p:grpSpPr>
        <p:sp>
          <p:nvSpPr>
            <p:cNvPr id="28" name="Oval 27"/>
            <p:cNvSpPr/>
            <p:nvPr/>
          </p:nvSpPr>
          <p:spPr>
            <a:xfrm>
              <a:off x="4800600" y="2133600"/>
              <a:ext cx="1295400" cy="12954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29" name="Oval 28"/>
            <p:cNvSpPr/>
            <p:nvPr/>
          </p:nvSpPr>
          <p:spPr>
            <a:xfrm>
              <a:off x="4876800" y="2209800"/>
              <a:ext cx="1143000" cy="11430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30" name="Oval 29"/>
            <p:cNvSpPr/>
            <p:nvPr/>
          </p:nvSpPr>
          <p:spPr>
            <a:xfrm>
              <a:off x="4962525" y="2295525"/>
              <a:ext cx="971550" cy="97155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31" name="Oval 30"/>
            <p:cNvSpPr/>
            <p:nvPr/>
          </p:nvSpPr>
          <p:spPr>
            <a:xfrm>
              <a:off x="5050631" y="2383631"/>
              <a:ext cx="795337" cy="795337"/>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grpSp>
      <p:grpSp>
        <p:nvGrpSpPr>
          <p:cNvPr id="32" name="Group 31"/>
          <p:cNvGrpSpPr/>
          <p:nvPr/>
        </p:nvGrpSpPr>
        <p:grpSpPr>
          <a:xfrm>
            <a:off x="6116050" y="1963584"/>
            <a:ext cx="1295400" cy="1295400"/>
            <a:chOff x="4800600" y="2133600"/>
            <a:chExt cx="1295400" cy="1295400"/>
          </a:xfrm>
        </p:grpSpPr>
        <p:sp>
          <p:nvSpPr>
            <p:cNvPr id="33" name="Oval 32"/>
            <p:cNvSpPr/>
            <p:nvPr/>
          </p:nvSpPr>
          <p:spPr>
            <a:xfrm>
              <a:off x="4800600" y="2133600"/>
              <a:ext cx="1295400" cy="12954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34" name="Oval 33"/>
            <p:cNvSpPr/>
            <p:nvPr/>
          </p:nvSpPr>
          <p:spPr>
            <a:xfrm>
              <a:off x="4876800" y="2209800"/>
              <a:ext cx="1143000" cy="11430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35" name="Oval 34"/>
            <p:cNvSpPr/>
            <p:nvPr/>
          </p:nvSpPr>
          <p:spPr>
            <a:xfrm>
              <a:off x="4962525" y="2295525"/>
              <a:ext cx="971550" cy="97155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36" name="Oval 35"/>
            <p:cNvSpPr/>
            <p:nvPr/>
          </p:nvSpPr>
          <p:spPr>
            <a:xfrm>
              <a:off x="5050631" y="2383631"/>
              <a:ext cx="795337" cy="795337"/>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grpSp>
      <p:grpSp>
        <p:nvGrpSpPr>
          <p:cNvPr id="37" name="Group 36"/>
          <p:cNvGrpSpPr/>
          <p:nvPr/>
        </p:nvGrpSpPr>
        <p:grpSpPr>
          <a:xfrm>
            <a:off x="6116050" y="3366611"/>
            <a:ext cx="1295400" cy="1295400"/>
            <a:chOff x="4800600" y="2133600"/>
            <a:chExt cx="1295400" cy="1295400"/>
          </a:xfrm>
        </p:grpSpPr>
        <p:sp>
          <p:nvSpPr>
            <p:cNvPr id="38" name="Oval 37"/>
            <p:cNvSpPr/>
            <p:nvPr/>
          </p:nvSpPr>
          <p:spPr>
            <a:xfrm>
              <a:off x="4800600" y="2133600"/>
              <a:ext cx="1295400" cy="12954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39" name="Oval 38"/>
            <p:cNvSpPr/>
            <p:nvPr/>
          </p:nvSpPr>
          <p:spPr>
            <a:xfrm>
              <a:off x="4876800" y="2209800"/>
              <a:ext cx="1143000" cy="11430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40" name="Oval 39"/>
            <p:cNvSpPr/>
            <p:nvPr/>
          </p:nvSpPr>
          <p:spPr>
            <a:xfrm>
              <a:off x="4962525" y="2295525"/>
              <a:ext cx="971550" cy="97155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41" name="Oval 40"/>
            <p:cNvSpPr/>
            <p:nvPr/>
          </p:nvSpPr>
          <p:spPr>
            <a:xfrm>
              <a:off x="5050631" y="2383631"/>
              <a:ext cx="795337" cy="795337"/>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grpSp>
      <p:grpSp>
        <p:nvGrpSpPr>
          <p:cNvPr id="42" name="Group 41"/>
          <p:cNvGrpSpPr/>
          <p:nvPr/>
        </p:nvGrpSpPr>
        <p:grpSpPr>
          <a:xfrm>
            <a:off x="6116050" y="4769639"/>
            <a:ext cx="1295400" cy="1295400"/>
            <a:chOff x="4800600" y="2133600"/>
            <a:chExt cx="1295400" cy="1295400"/>
          </a:xfrm>
        </p:grpSpPr>
        <p:sp>
          <p:nvSpPr>
            <p:cNvPr id="43" name="Oval 42"/>
            <p:cNvSpPr/>
            <p:nvPr/>
          </p:nvSpPr>
          <p:spPr>
            <a:xfrm>
              <a:off x="4800600" y="2133600"/>
              <a:ext cx="1295400" cy="12954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44" name="Oval 43"/>
            <p:cNvSpPr/>
            <p:nvPr/>
          </p:nvSpPr>
          <p:spPr>
            <a:xfrm>
              <a:off x="4876800" y="2209800"/>
              <a:ext cx="1143000" cy="11430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45" name="Oval 44"/>
            <p:cNvSpPr/>
            <p:nvPr/>
          </p:nvSpPr>
          <p:spPr>
            <a:xfrm>
              <a:off x="4962525" y="2295525"/>
              <a:ext cx="971550" cy="97155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46" name="Oval 45"/>
            <p:cNvSpPr/>
            <p:nvPr/>
          </p:nvSpPr>
          <p:spPr>
            <a:xfrm>
              <a:off x="5050631" y="2383631"/>
              <a:ext cx="795337" cy="795337"/>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grpSp>
      <p:grpSp>
        <p:nvGrpSpPr>
          <p:cNvPr id="47" name="Group 46"/>
          <p:cNvGrpSpPr/>
          <p:nvPr/>
        </p:nvGrpSpPr>
        <p:grpSpPr>
          <a:xfrm>
            <a:off x="7553825" y="1963584"/>
            <a:ext cx="1295400" cy="1295400"/>
            <a:chOff x="4800600" y="2133600"/>
            <a:chExt cx="1295400" cy="1295400"/>
          </a:xfrm>
        </p:grpSpPr>
        <p:sp>
          <p:nvSpPr>
            <p:cNvPr id="48" name="Oval 47"/>
            <p:cNvSpPr/>
            <p:nvPr/>
          </p:nvSpPr>
          <p:spPr>
            <a:xfrm>
              <a:off x="4800600" y="2133600"/>
              <a:ext cx="1295400" cy="12954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49" name="Oval 48"/>
            <p:cNvSpPr/>
            <p:nvPr/>
          </p:nvSpPr>
          <p:spPr>
            <a:xfrm>
              <a:off x="4876800" y="2209800"/>
              <a:ext cx="1143000" cy="11430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50" name="Oval 49"/>
            <p:cNvSpPr/>
            <p:nvPr/>
          </p:nvSpPr>
          <p:spPr>
            <a:xfrm>
              <a:off x="4962525" y="2295525"/>
              <a:ext cx="971550" cy="97155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51" name="Oval 50"/>
            <p:cNvSpPr/>
            <p:nvPr/>
          </p:nvSpPr>
          <p:spPr>
            <a:xfrm>
              <a:off x="5050631" y="2383631"/>
              <a:ext cx="795337" cy="795337"/>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grpSp>
      <p:grpSp>
        <p:nvGrpSpPr>
          <p:cNvPr id="52" name="Group 51"/>
          <p:cNvGrpSpPr/>
          <p:nvPr/>
        </p:nvGrpSpPr>
        <p:grpSpPr>
          <a:xfrm>
            <a:off x="7553825" y="3366611"/>
            <a:ext cx="1295400" cy="1295400"/>
            <a:chOff x="4800600" y="2133600"/>
            <a:chExt cx="1295400" cy="1295400"/>
          </a:xfrm>
        </p:grpSpPr>
        <p:sp>
          <p:nvSpPr>
            <p:cNvPr id="53" name="Oval 52"/>
            <p:cNvSpPr/>
            <p:nvPr/>
          </p:nvSpPr>
          <p:spPr>
            <a:xfrm>
              <a:off x="4800600" y="2133600"/>
              <a:ext cx="1295400" cy="12954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54" name="Oval 53"/>
            <p:cNvSpPr/>
            <p:nvPr/>
          </p:nvSpPr>
          <p:spPr>
            <a:xfrm>
              <a:off x="4876800" y="2209800"/>
              <a:ext cx="1143000" cy="11430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55" name="Oval 54"/>
            <p:cNvSpPr/>
            <p:nvPr/>
          </p:nvSpPr>
          <p:spPr>
            <a:xfrm>
              <a:off x="4962525" y="2295525"/>
              <a:ext cx="971550" cy="97155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56" name="Oval 55"/>
            <p:cNvSpPr/>
            <p:nvPr/>
          </p:nvSpPr>
          <p:spPr>
            <a:xfrm>
              <a:off x="5050631" y="2383631"/>
              <a:ext cx="795337" cy="795337"/>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grpSp>
      <p:grpSp>
        <p:nvGrpSpPr>
          <p:cNvPr id="57" name="Group 56"/>
          <p:cNvGrpSpPr/>
          <p:nvPr/>
        </p:nvGrpSpPr>
        <p:grpSpPr>
          <a:xfrm>
            <a:off x="7553825" y="4769639"/>
            <a:ext cx="1295400" cy="1295400"/>
            <a:chOff x="4800600" y="2133600"/>
            <a:chExt cx="1295400" cy="1295400"/>
          </a:xfrm>
        </p:grpSpPr>
        <p:sp>
          <p:nvSpPr>
            <p:cNvPr id="58" name="Oval 57"/>
            <p:cNvSpPr/>
            <p:nvPr/>
          </p:nvSpPr>
          <p:spPr>
            <a:xfrm>
              <a:off x="4800600" y="2133600"/>
              <a:ext cx="1295400" cy="12954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59" name="Oval 58"/>
            <p:cNvSpPr/>
            <p:nvPr/>
          </p:nvSpPr>
          <p:spPr>
            <a:xfrm>
              <a:off x="4876800" y="2209800"/>
              <a:ext cx="1143000" cy="11430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60" name="Oval 59"/>
            <p:cNvSpPr/>
            <p:nvPr/>
          </p:nvSpPr>
          <p:spPr>
            <a:xfrm>
              <a:off x="4962525" y="2295525"/>
              <a:ext cx="971550" cy="97155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61" name="Oval 60"/>
            <p:cNvSpPr/>
            <p:nvPr/>
          </p:nvSpPr>
          <p:spPr>
            <a:xfrm>
              <a:off x="5050631" y="2383631"/>
              <a:ext cx="795337" cy="795337"/>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grpSp>
      <p:sp>
        <p:nvSpPr>
          <p:cNvPr id="62" name="Content Placeholder 2"/>
          <p:cNvSpPr txBox="1">
            <a:spLocks/>
          </p:cNvSpPr>
          <p:nvPr/>
        </p:nvSpPr>
        <p:spPr>
          <a:xfrm>
            <a:off x="533400" y="1219201"/>
            <a:ext cx="8153400" cy="106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200"/>
              </a:spcAft>
              <a:buNone/>
            </a:pPr>
            <a:r>
              <a:rPr lang="en-US" sz="3600" b="1" dirty="0" smtClean="0">
                <a:solidFill>
                  <a:schemeClr val="accent1"/>
                </a:solidFill>
              </a:rPr>
              <a:t>STACKING</a:t>
            </a:r>
            <a:endParaRPr lang="en-US" sz="3600" b="1" dirty="0">
              <a:solidFill>
                <a:schemeClr val="accent1"/>
              </a:solidFill>
            </a:endParaRPr>
          </a:p>
        </p:txBody>
      </p:sp>
    </p:spTree>
    <p:extLst>
      <p:ext uri="{BB962C8B-B14F-4D97-AF65-F5344CB8AC3E}">
        <p14:creationId xmlns:p14="http://schemas.microsoft.com/office/powerpoint/2010/main" val="33673328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NESTING</a:t>
            </a:r>
            <a:endParaRPr lang="en-US" dirty="0"/>
          </a:p>
        </p:txBody>
      </p:sp>
      <p:sp>
        <p:nvSpPr>
          <p:cNvPr id="3" name="Rectangle 2"/>
          <p:cNvSpPr/>
          <p:nvPr/>
        </p:nvSpPr>
        <p:spPr>
          <a:xfrm>
            <a:off x="4572000" y="1905000"/>
            <a:ext cx="4419600" cy="4191000"/>
          </a:xfrm>
          <a:prstGeom prst="rect">
            <a:avLst/>
          </a:prstGeom>
          <a:solidFill>
            <a:schemeClr val="bg1"/>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grpSp>
        <p:nvGrpSpPr>
          <p:cNvPr id="5" name="Group 4"/>
          <p:cNvGrpSpPr/>
          <p:nvPr/>
        </p:nvGrpSpPr>
        <p:grpSpPr>
          <a:xfrm>
            <a:off x="4693568" y="1951743"/>
            <a:ext cx="1295400" cy="1295400"/>
            <a:chOff x="4800600" y="2133600"/>
            <a:chExt cx="1295400" cy="1295400"/>
          </a:xfrm>
        </p:grpSpPr>
        <p:sp>
          <p:nvSpPr>
            <p:cNvPr id="4" name="Oval 3"/>
            <p:cNvSpPr/>
            <p:nvPr/>
          </p:nvSpPr>
          <p:spPr>
            <a:xfrm>
              <a:off x="4800600" y="2133600"/>
              <a:ext cx="1295400" cy="12954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7" name="Oval 6"/>
            <p:cNvSpPr/>
            <p:nvPr/>
          </p:nvSpPr>
          <p:spPr>
            <a:xfrm>
              <a:off x="4876800" y="2209800"/>
              <a:ext cx="1143000" cy="11430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8" name="Oval 7"/>
            <p:cNvSpPr/>
            <p:nvPr/>
          </p:nvSpPr>
          <p:spPr>
            <a:xfrm>
              <a:off x="4962525" y="2295525"/>
              <a:ext cx="971550" cy="97155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9" name="Oval 8"/>
            <p:cNvSpPr/>
            <p:nvPr/>
          </p:nvSpPr>
          <p:spPr>
            <a:xfrm>
              <a:off x="5050631" y="2383631"/>
              <a:ext cx="795337" cy="795337"/>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grpSp>
      <p:grpSp>
        <p:nvGrpSpPr>
          <p:cNvPr id="22" name="Group 21"/>
          <p:cNvGrpSpPr/>
          <p:nvPr/>
        </p:nvGrpSpPr>
        <p:grpSpPr>
          <a:xfrm>
            <a:off x="4693568" y="3354770"/>
            <a:ext cx="1295400" cy="1295400"/>
            <a:chOff x="4800600" y="2133600"/>
            <a:chExt cx="1295400" cy="1295400"/>
          </a:xfrm>
        </p:grpSpPr>
        <p:sp>
          <p:nvSpPr>
            <p:cNvPr id="23" name="Oval 22"/>
            <p:cNvSpPr/>
            <p:nvPr/>
          </p:nvSpPr>
          <p:spPr>
            <a:xfrm>
              <a:off x="4800600" y="2133600"/>
              <a:ext cx="1295400" cy="12954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24" name="Oval 23"/>
            <p:cNvSpPr/>
            <p:nvPr/>
          </p:nvSpPr>
          <p:spPr>
            <a:xfrm>
              <a:off x="4876800" y="2209800"/>
              <a:ext cx="1143000" cy="11430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25" name="Oval 24"/>
            <p:cNvSpPr/>
            <p:nvPr/>
          </p:nvSpPr>
          <p:spPr>
            <a:xfrm>
              <a:off x="4962525" y="2295525"/>
              <a:ext cx="971550" cy="97155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26" name="Oval 25"/>
            <p:cNvSpPr/>
            <p:nvPr/>
          </p:nvSpPr>
          <p:spPr>
            <a:xfrm>
              <a:off x="5050631" y="2383631"/>
              <a:ext cx="795337" cy="795337"/>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grpSp>
      <p:grpSp>
        <p:nvGrpSpPr>
          <p:cNvPr id="27" name="Group 26"/>
          <p:cNvGrpSpPr/>
          <p:nvPr/>
        </p:nvGrpSpPr>
        <p:grpSpPr>
          <a:xfrm>
            <a:off x="4693568" y="4757798"/>
            <a:ext cx="1295400" cy="1295400"/>
            <a:chOff x="4800600" y="2133600"/>
            <a:chExt cx="1295400" cy="1295400"/>
          </a:xfrm>
        </p:grpSpPr>
        <p:sp>
          <p:nvSpPr>
            <p:cNvPr id="28" name="Oval 27"/>
            <p:cNvSpPr/>
            <p:nvPr/>
          </p:nvSpPr>
          <p:spPr>
            <a:xfrm>
              <a:off x="4800600" y="2133600"/>
              <a:ext cx="1295400" cy="12954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29" name="Oval 28"/>
            <p:cNvSpPr/>
            <p:nvPr/>
          </p:nvSpPr>
          <p:spPr>
            <a:xfrm>
              <a:off x="4876800" y="2209800"/>
              <a:ext cx="1143000" cy="11430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30" name="Oval 29"/>
            <p:cNvSpPr/>
            <p:nvPr/>
          </p:nvSpPr>
          <p:spPr>
            <a:xfrm>
              <a:off x="4962525" y="2295525"/>
              <a:ext cx="971550" cy="97155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31" name="Oval 30"/>
            <p:cNvSpPr/>
            <p:nvPr/>
          </p:nvSpPr>
          <p:spPr>
            <a:xfrm>
              <a:off x="5050631" y="2383631"/>
              <a:ext cx="795337" cy="795337"/>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grpSp>
      <p:grpSp>
        <p:nvGrpSpPr>
          <p:cNvPr id="32" name="Group 31"/>
          <p:cNvGrpSpPr/>
          <p:nvPr/>
        </p:nvGrpSpPr>
        <p:grpSpPr>
          <a:xfrm>
            <a:off x="6116050" y="1963584"/>
            <a:ext cx="1295400" cy="1295400"/>
            <a:chOff x="4800600" y="2133600"/>
            <a:chExt cx="1295400" cy="1295400"/>
          </a:xfrm>
        </p:grpSpPr>
        <p:sp>
          <p:nvSpPr>
            <p:cNvPr id="33" name="Oval 32"/>
            <p:cNvSpPr/>
            <p:nvPr/>
          </p:nvSpPr>
          <p:spPr>
            <a:xfrm>
              <a:off x="4800600" y="2133600"/>
              <a:ext cx="1295400" cy="12954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34" name="Oval 33"/>
            <p:cNvSpPr/>
            <p:nvPr/>
          </p:nvSpPr>
          <p:spPr>
            <a:xfrm>
              <a:off x="4876800" y="2209800"/>
              <a:ext cx="1143000" cy="11430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35" name="Oval 34"/>
            <p:cNvSpPr/>
            <p:nvPr/>
          </p:nvSpPr>
          <p:spPr>
            <a:xfrm>
              <a:off x="4962525" y="2295525"/>
              <a:ext cx="971550" cy="97155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36" name="Oval 35"/>
            <p:cNvSpPr/>
            <p:nvPr/>
          </p:nvSpPr>
          <p:spPr>
            <a:xfrm>
              <a:off x="5050631" y="2383631"/>
              <a:ext cx="795337" cy="795337"/>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grpSp>
      <p:grpSp>
        <p:nvGrpSpPr>
          <p:cNvPr id="37" name="Group 36"/>
          <p:cNvGrpSpPr/>
          <p:nvPr/>
        </p:nvGrpSpPr>
        <p:grpSpPr>
          <a:xfrm>
            <a:off x="6116050" y="3366611"/>
            <a:ext cx="1295400" cy="1295400"/>
            <a:chOff x="4800600" y="2133600"/>
            <a:chExt cx="1295400" cy="1295400"/>
          </a:xfrm>
        </p:grpSpPr>
        <p:sp>
          <p:nvSpPr>
            <p:cNvPr id="38" name="Oval 37"/>
            <p:cNvSpPr/>
            <p:nvPr/>
          </p:nvSpPr>
          <p:spPr>
            <a:xfrm>
              <a:off x="4800600" y="2133600"/>
              <a:ext cx="1295400" cy="12954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39" name="Oval 38"/>
            <p:cNvSpPr/>
            <p:nvPr/>
          </p:nvSpPr>
          <p:spPr>
            <a:xfrm>
              <a:off x="4876800" y="2209800"/>
              <a:ext cx="1143000" cy="11430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40" name="Oval 39"/>
            <p:cNvSpPr/>
            <p:nvPr/>
          </p:nvSpPr>
          <p:spPr>
            <a:xfrm>
              <a:off x="4962525" y="2295525"/>
              <a:ext cx="971550" cy="97155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41" name="Oval 40"/>
            <p:cNvSpPr/>
            <p:nvPr/>
          </p:nvSpPr>
          <p:spPr>
            <a:xfrm>
              <a:off x="5050631" y="2383631"/>
              <a:ext cx="795337" cy="795337"/>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grpSp>
      <p:grpSp>
        <p:nvGrpSpPr>
          <p:cNvPr id="42" name="Group 41"/>
          <p:cNvGrpSpPr/>
          <p:nvPr/>
        </p:nvGrpSpPr>
        <p:grpSpPr>
          <a:xfrm>
            <a:off x="6116050" y="4769639"/>
            <a:ext cx="1295400" cy="1295400"/>
            <a:chOff x="4800600" y="2133600"/>
            <a:chExt cx="1295400" cy="1295400"/>
          </a:xfrm>
        </p:grpSpPr>
        <p:sp>
          <p:nvSpPr>
            <p:cNvPr id="43" name="Oval 42"/>
            <p:cNvSpPr/>
            <p:nvPr/>
          </p:nvSpPr>
          <p:spPr>
            <a:xfrm>
              <a:off x="4800600" y="2133600"/>
              <a:ext cx="1295400" cy="12954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44" name="Oval 43"/>
            <p:cNvSpPr/>
            <p:nvPr/>
          </p:nvSpPr>
          <p:spPr>
            <a:xfrm>
              <a:off x="4876800" y="2209800"/>
              <a:ext cx="1143000" cy="11430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45" name="Oval 44"/>
            <p:cNvSpPr/>
            <p:nvPr/>
          </p:nvSpPr>
          <p:spPr>
            <a:xfrm>
              <a:off x="4962525" y="2295525"/>
              <a:ext cx="971550" cy="97155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46" name="Oval 45"/>
            <p:cNvSpPr/>
            <p:nvPr/>
          </p:nvSpPr>
          <p:spPr>
            <a:xfrm>
              <a:off x="5050631" y="2383631"/>
              <a:ext cx="795337" cy="795337"/>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grpSp>
      <p:grpSp>
        <p:nvGrpSpPr>
          <p:cNvPr id="47" name="Group 46"/>
          <p:cNvGrpSpPr/>
          <p:nvPr/>
        </p:nvGrpSpPr>
        <p:grpSpPr>
          <a:xfrm>
            <a:off x="7553825" y="1963584"/>
            <a:ext cx="1295400" cy="1295400"/>
            <a:chOff x="4800600" y="2133600"/>
            <a:chExt cx="1295400" cy="1295400"/>
          </a:xfrm>
        </p:grpSpPr>
        <p:sp>
          <p:nvSpPr>
            <p:cNvPr id="48" name="Oval 47"/>
            <p:cNvSpPr/>
            <p:nvPr/>
          </p:nvSpPr>
          <p:spPr>
            <a:xfrm>
              <a:off x="4800600" y="2133600"/>
              <a:ext cx="1295400" cy="12954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49" name="Oval 48"/>
            <p:cNvSpPr/>
            <p:nvPr/>
          </p:nvSpPr>
          <p:spPr>
            <a:xfrm>
              <a:off x="4876800" y="2209800"/>
              <a:ext cx="1143000" cy="11430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50" name="Oval 49"/>
            <p:cNvSpPr/>
            <p:nvPr/>
          </p:nvSpPr>
          <p:spPr>
            <a:xfrm>
              <a:off x="4962525" y="2295525"/>
              <a:ext cx="971550" cy="97155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51" name="Oval 50"/>
            <p:cNvSpPr/>
            <p:nvPr/>
          </p:nvSpPr>
          <p:spPr>
            <a:xfrm>
              <a:off x="5050631" y="2383631"/>
              <a:ext cx="795337" cy="795337"/>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grpSp>
      <p:grpSp>
        <p:nvGrpSpPr>
          <p:cNvPr id="52" name="Group 51"/>
          <p:cNvGrpSpPr/>
          <p:nvPr/>
        </p:nvGrpSpPr>
        <p:grpSpPr>
          <a:xfrm>
            <a:off x="7553825" y="3366611"/>
            <a:ext cx="1295400" cy="1295400"/>
            <a:chOff x="4800600" y="2133600"/>
            <a:chExt cx="1295400" cy="1295400"/>
          </a:xfrm>
        </p:grpSpPr>
        <p:sp>
          <p:nvSpPr>
            <p:cNvPr id="53" name="Oval 52"/>
            <p:cNvSpPr/>
            <p:nvPr/>
          </p:nvSpPr>
          <p:spPr>
            <a:xfrm>
              <a:off x="4800600" y="2133600"/>
              <a:ext cx="1295400" cy="12954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54" name="Oval 53"/>
            <p:cNvSpPr/>
            <p:nvPr/>
          </p:nvSpPr>
          <p:spPr>
            <a:xfrm>
              <a:off x="4876800" y="2209800"/>
              <a:ext cx="1143000" cy="11430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55" name="Oval 54"/>
            <p:cNvSpPr/>
            <p:nvPr/>
          </p:nvSpPr>
          <p:spPr>
            <a:xfrm>
              <a:off x="4962525" y="2295525"/>
              <a:ext cx="971550" cy="97155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56" name="Oval 55"/>
            <p:cNvSpPr/>
            <p:nvPr/>
          </p:nvSpPr>
          <p:spPr>
            <a:xfrm>
              <a:off x="5050631" y="2383631"/>
              <a:ext cx="795337" cy="795337"/>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grpSp>
      <p:grpSp>
        <p:nvGrpSpPr>
          <p:cNvPr id="57" name="Group 56"/>
          <p:cNvGrpSpPr/>
          <p:nvPr/>
        </p:nvGrpSpPr>
        <p:grpSpPr>
          <a:xfrm>
            <a:off x="7553825" y="4769639"/>
            <a:ext cx="1295400" cy="1295400"/>
            <a:chOff x="4800600" y="2133600"/>
            <a:chExt cx="1295400" cy="1295400"/>
          </a:xfrm>
        </p:grpSpPr>
        <p:sp>
          <p:nvSpPr>
            <p:cNvPr id="58" name="Oval 57"/>
            <p:cNvSpPr/>
            <p:nvPr/>
          </p:nvSpPr>
          <p:spPr>
            <a:xfrm>
              <a:off x="4800600" y="2133600"/>
              <a:ext cx="1295400" cy="12954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59" name="Oval 58"/>
            <p:cNvSpPr/>
            <p:nvPr/>
          </p:nvSpPr>
          <p:spPr>
            <a:xfrm>
              <a:off x="4876800" y="2209800"/>
              <a:ext cx="1143000" cy="11430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60" name="Oval 59"/>
            <p:cNvSpPr/>
            <p:nvPr/>
          </p:nvSpPr>
          <p:spPr>
            <a:xfrm>
              <a:off x="4962525" y="2295525"/>
              <a:ext cx="971550" cy="97155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61" name="Oval 60"/>
            <p:cNvSpPr/>
            <p:nvPr/>
          </p:nvSpPr>
          <p:spPr>
            <a:xfrm>
              <a:off x="5050631" y="2383631"/>
              <a:ext cx="795337" cy="795337"/>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grpSp>
      <p:sp>
        <p:nvSpPr>
          <p:cNvPr id="62" name="Rectangle 61"/>
          <p:cNvSpPr/>
          <p:nvPr/>
        </p:nvSpPr>
        <p:spPr>
          <a:xfrm>
            <a:off x="61413" y="1875096"/>
            <a:ext cx="4419600" cy="4191000"/>
          </a:xfrm>
          <a:prstGeom prst="rect">
            <a:avLst/>
          </a:prstGeom>
          <a:solidFill>
            <a:schemeClr val="bg1"/>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64" name="Oval 63"/>
          <p:cNvSpPr/>
          <p:nvPr/>
        </p:nvSpPr>
        <p:spPr>
          <a:xfrm>
            <a:off x="251160" y="1951742"/>
            <a:ext cx="1295400" cy="1295400"/>
          </a:xfrm>
          <a:prstGeom prst="ellipse">
            <a:avLst/>
          </a:prstGeom>
          <a:solidFill>
            <a:schemeClr val="bg1"/>
          </a:solidFill>
          <a:ln w="12700">
            <a:solidFill>
              <a:schemeClr val="tx1"/>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65" name="Oval 64"/>
          <p:cNvSpPr/>
          <p:nvPr/>
        </p:nvSpPr>
        <p:spPr>
          <a:xfrm>
            <a:off x="208299" y="3323788"/>
            <a:ext cx="1143000" cy="11430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66" name="Oval 65"/>
          <p:cNvSpPr/>
          <p:nvPr/>
        </p:nvSpPr>
        <p:spPr>
          <a:xfrm>
            <a:off x="208299" y="4543238"/>
            <a:ext cx="971550" cy="97155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67" name="Oval 66"/>
          <p:cNvSpPr/>
          <p:nvPr/>
        </p:nvSpPr>
        <p:spPr>
          <a:xfrm>
            <a:off x="1305115" y="2997111"/>
            <a:ext cx="795337" cy="795337"/>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108" name="Oval 107"/>
          <p:cNvSpPr/>
          <p:nvPr/>
        </p:nvSpPr>
        <p:spPr>
          <a:xfrm>
            <a:off x="1256049" y="4672003"/>
            <a:ext cx="1295400" cy="1295400"/>
          </a:xfrm>
          <a:prstGeom prst="ellipse">
            <a:avLst/>
          </a:prstGeom>
          <a:solidFill>
            <a:schemeClr val="bg1"/>
          </a:solidFill>
          <a:ln w="12700">
            <a:solidFill>
              <a:schemeClr val="tx1"/>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109" name="Oval 108"/>
          <p:cNvSpPr/>
          <p:nvPr/>
        </p:nvSpPr>
        <p:spPr>
          <a:xfrm>
            <a:off x="1650210" y="1922304"/>
            <a:ext cx="1143000" cy="11430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110" name="Oval 109"/>
          <p:cNvSpPr/>
          <p:nvPr/>
        </p:nvSpPr>
        <p:spPr>
          <a:xfrm>
            <a:off x="2152277" y="3678620"/>
            <a:ext cx="971550" cy="97155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111" name="Oval 110"/>
          <p:cNvSpPr/>
          <p:nvPr/>
        </p:nvSpPr>
        <p:spPr>
          <a:xfrm>
            <a:off x="1338390" y="3815154"/>
            <a:ext cx="795337" cy="795337"/>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112" name="Oval 111"/>
          <p:cNvSpPr/>
          <p:nvPr/>
        </p:nvSpPr>
        <p:spPr>
          <a:xfrm>
            <a:off x="2637174" y="4662011"/>
            <a:ext cx="1295400" cy="1295400"/>
          </a:xfrm>
          <a:prstGeom prst="ellipse">
            <a:avLst/>
          </a:prstGeom>
          <a:solidFill>
            <a:schemeClr val="bg1"/>
          </a:solidFill>
          <a:ln w="12700">
            <a:solidFill>
              <a:schemeClr val="tx1"/>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113" name="Oval 112"/>
          <p:cNvSpPr/>
          <p:nvPr/>
        </p:nvSpPr>
        <p:spPr>
          <a:xfrm>
            <a:off x="3266268" y="3479081"/>
            <a:ext cx="1143000" cy="114300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114" name="Oval 113"/>
          <p:cNvSpPr/>
          <p:nvPr/>
        </p:nvSpPr>
        <p:spPr>
          <a:xfrm>
            <a:off x="2665561" y="2703650"/>
            <a:ext cx="971550" cy="971550"/>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115" name="Oval 114"/>
          <p:cNvSpPr/>
          <p:nvPr/>
        </p:nvSpPr>
        <p:spPr>
          <a:xfrm>
            <a:off x="3456510" y="2090662"/>
            <a:ext cx="795337" cy="795337"/>
          </a:xfrm>
          <a:prstGeom prst="ellipse">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63" name="Content Placeholder 2"/>
          <p:cNvSpPr txBox="1">
            <a:spLocks/>
          </p:cNvSpPr>
          <p:nvPr/>
        </p:nvSpPr>
        <p:spPr>
          <a:xfrm>
            <a:off x="533400" y="1219201"/>
            <a:ext cx="8153400" cy="106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200"/>
              </a:spcAft>
              <a:buNone/>
            </a:pPr>
            <a:r>
              <a:rPr lang="en-US" sz="3600" b="1" dirty="0" smtClean="0">
                <a:solidFill>
                  <a:schemeClr val="accent1"/>
                </a:solidFill>
              </a:rPr>
              <a:t>STACKING</a:t>
            </a:r>
            <a:endParaRPr lang="en-US" sz="3600" b="1" dirty="0">
              <a:solidFill>
                <a:schemeClr val="accent1"/>
              </a:solidFill>
            </a:endParaRPr>
          </a:p>
        </p:txBody>
      </p:sp>
    </p:spTree>
    <p:extLst>
      <p:ext uri="{BB962C8B-B14F-4D97-AF65-F5344CB8AC3E}">
        <p14:creationId xmlns:p14="http://schemas.microsoft.com/office/powerpoint/2010/main" val="28400637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en-US" dirty="0" smtClean="0"/>
              <a:t>IN THIS LESSON </a:t>
            </a:r>
            <a:endParaRPr lang="he-IL" dirty="0"/>
          </a:p>
        </p:txBody>
      </p:sp>
      <p:sp>
        <p:nvSpPr>
          <p:cNvPr id="8" name="מציין מיקום תוכן 7"/>
          <p:cNvSpPr>
            <a:spLocks noGrp="1"/>
          </p:cNvSpPr>
          <p:nvPr>
            <p:ph idx="1"/>
          </p:nvPr>
        </p:nvSpPr>
        <p:spPr/>
        <p:txBody>
          <a:bodyPr/>
          <a:lstStyle/>
          <a:p>
            <a:pPr lvl="0"/>
            <a:r>
              <a:rPr lang="en-US" dirty="0" smtClean="0"/>
              <a:t>Nesting concepts: 2D</a:t>
            </a:r>
          </a:p>
          <a:p>
            <a:pPr lvl="0"/>
            <a:r>
              <a:rPr lang="en-US" dirty="0" smtClean="0"/>
              <a:t>Nesting concepts: 3D</a:t>
            </a:r>
          </a:p>
          <a:p>
            <a:pPr lvl="0"/>
            <a:r>
              <a:rPr lang="en-US" dirty="0" smtClean="0"/>
              <a:t>Nesting for 3D printing</a:t>
            </a:r>
          </a:p>
          <a:p>
            <a:pPr lvl="1"/>
            <a:r>
              <a:rPr lang="en-US" dirty="0" smtClean="0"/>
              <a:t>PolyJet</a:t>
            </a:r>
          </a:p>
          <a:p>
            <a:pPr lvl="1"/>
            <a:r>
              <a:rPr lang="en-US" dirty="0" smtClean="0"/>
              <a:t>Fused Deposition Modeling</a:t>
            </a:r>
          </a:p>
        </p:txBody>
      </p:sp>
    </p:spTree>
    <p:extLst>
      <p:ext uri="{BB962C8B-B14F-4D97-AF65-F5344CB8AC3E}">
        <p14:creationId xmlns:p14="http://schemas.microsoft.com/office/powerpoint/2010/main" val="19791072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NESTING – AUTOMATIC LAYOUT</a:t>
            </a:r>
            <a:endParaRPr lang="en-US" dirty="0"/>
          </a:p>
        </p:txBody>
      </p:sp>
      <p:pic>
        <p:nvPicPr>
          <p:cNvPr id="5" name="3DNester Magics17">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cstate="print"/>
          <a:stretch>
            <a:fillRect/>
          </a:stretch>
        </p:blipFill>
        <p:spPr>
          <a:xfrm>
            <a:off x="666509" y="1447800"/>
            <a:ext cx="7810981" cy="4394063"/>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NESTING - CONSIDERATIONS</a:t>
            </a:r>
            <a:endParaRPr lang="en-US" dirty="0"/>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24829" y="1447800"/>
            <a:ext cx="6494341" cy="5645091"/>
          </a:xfrm>
          <a:prstGeom prst="rect">
            <a:avLst/>
          </a:prstGeom>
        </p:spPr>
      </p:pic>
      <p:sp>
        <p:nvSpPr>
          <p:cNvPr id="4" name="Content Placeholder 2"/>
          <p:cNvSpPr txBox="1">
            <a:spLocks/>
          </p:cNvSpPr>
          <p:nvPr/>
        </p:nvSpPr>
        <p:spPr>
          <a:xfrm>
            <a:off x="533400" y="1219201"/>
            <a:ext cx="8153400" cy="106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200"/>
              </a:spcAft>
              <a:buNone/>
            </a:pPr>
            <a:r>
              <a:rPr lang="en-US" sz="3600" b="1" dirty="0" smtClean="0">
                <a:solidFill>
                  <a:schemeClr val="accent1"/>
                </a:solidFill>
              </a:rPr>
              <a:t>ORIENTATION</a:t>
            </a:r>
            <a:endParaRPr lang="en-US" sz="3600" b="1" dirty="0">
              <a:solidFill>
                <a:schemeClr val="accent1"/>
              </a:solidFill>
            </a:endParaRPr>
          </a:p>
        </p:txBody>
      </p:sp>
    </p:spTree>
    <p:extLst>
      <p:ext uri="{BB962C8B-B14F-4D97-AF65-F5344CB8AC3E}">
        <p14:creationId xmlns:p14="http://schemas.microsoft.com/office/powerpoint/2010/main" val="19747393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NESTING - CONSIDERATIONS</a:t>
            </a:r>
            <a:endParaRPr lang="en-US" dirty="0"/>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67894" y="1981200"/>
            <a:ext cx="6808211" cy="5280890"/>
          </a:xfrm>
          <a:prstGeom prst="rect">
            <a:avLst/>
          </a:prstGeom>
        </p:spPr>
      </p:pic>
      <p:sp>
        <p:nvSpPr>
          <p:cNvPr id="4" name="Content Placeholder 2"/>
          <p:cNvSpPr txBox="1">
            <a:spLocks/>
          </p:cNvSpPr>
          <p:nvPr/>
        </p:nvSpPr>
        <p:spPr>
          <a:xfrm>
            <a:off x="533400" y="1219201"/>
            <a:ext cx="8153400" cy="106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200"/>
              </a:spcAft>
              <a:buNone/>
            </a:pPr>
            <a:r>
              <a:rPr lang="en-US" sz="3600" b="1" dirty="0" smtClean="0">
                <a:solidFill>
                  <a:schemeClr val="accent1"/>
                </a:solidFill>
              </a:rPr>
              <a:t>ORIENTATION</a:t>
            </a:r>
            <a:endParaRPr lang="en-US" sz="3600" b="1" dirty="0">
              <a:solidFill>
                <a:schemeClr val="accent1"/>
              </a:solidFill>
            </a:endParaRPr>
          </a:p>
        </p:txBody>
      </p:sp>
    </p:spTree>
    <p:extLst>
      <p:ext uri="{BB962C8B-B14F-4D97-AF65-F5344CB8AC3E}">
        <p14:creationId xmlns:p14="http://schemas.microsoft.com/office/powerpoint/2010/main" val="11408232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NESTING - CONSIDERATIONS</a:t>
            </a:r>
            <a:endParaRPr lang="en-US" dirty="0"/>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15740"/>
          <a:stretch/>
        </p:blipFill>
        <p:spPr>
          <a:xfrm>
            <a:off x="1143000" y="1424710"/>
            <a:ext cx="6793246" cy="6119090"/>
          </a:xfrm>
          <a:prstGeom prst="rect">
            <a:avLst/>
          </a:prstGeom>
        </p:spPr>
      </p:pic>
      <p:sp>
        <p:nvSpPr>
          <p:cNvPr id="4" name="Content Placeholder 2"/>
          <p:cNvSpPr txBox="1">
            <a:spLocks/>
          </p:cNvSpPr>
          <p:nvPr/>
        </p:nvSpPr>
        <p:spPr>
          <a:xfrm>
            <a:off x="533400" y="1219201"/>
            <a:ext cx="8153400" cy="106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200"/>
              </a:spcAft>
              <a:buNone/>
            </a:pPr>
            <a:r>
              <a:rPr lang="en-US" sz="3600" b="1" dirty="0" smtClean="0">
                <a:solidFill>
                  <a:schemeClr val="accent1"/>
                </a:solidFill>
              </a:rPr>
              <a:t>SPACING</a:t>
            </a:r>
            <a:endParaRPr lang="en-US" sz="3600" b="1" dirty="0">
              <a:solidFill>
                <a:schemeClr val="accent1"/>
              </a:solidFill>
            </a:endParaRPr>
          </a:p>
        </p:txBody>
      </p:sp>
    </p:spTree>
    <p:extLst>
      <p:ext uri="{BB962C8B-B14F-4D97-AF65-F5344CB8AC3E}">
        <p14:creationId xmlns:p14="http://schemas.microsoft.com/office/powerpoint/2010/main" val="36742627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NESTING – CONSIDERATIONS</a:t>
            </a:r>
            <a:endParaRPr lang="en-US" dirty="0"/>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15740"/>
          <a:stretch/>
        </p:blipFill>
        <p:spPr>
          <a:xfrm>
            <a:off x="1207754" y="1500911"/>
            <a:ext cx="6793246" cy="6119089"/>
          </a:xfrm>
          <a:prstGeom prst="rect">
            <a:avLst/>
          </a:prstGeom>
        </p:spPr>
      </p:pic>
      <p:sp>
        <p:nvSpPr>
          <p:cNvPr id="4" name="Content Placeholder 2"/>
          <p:cNvSpPr txBox="1">
            <a:spLocks/>
          </p:cNvSpPr>
          <p:nvPr/>
        </p:nvSpPr>
        <p:spPr>
          <a:xfrm>
            <a:off x="533400" y="1219201"/>
            <a:ext cx="8153400" cy="106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200"/>
              </a:spcAft>
              <a:buNone/>
            </a:pPr>
            <a:r>
              <a:rPr lang="en-US" sz="3600" b="1" dirty="0" smtClean="0">
                <a:solidFill>
                  <a:schemeClr val="accent1"/>
                </a:solidFill>
              </a:rPr>
              <a:t>VARIED PARTS</a:t>
            </a:r>
            <a:endParaRPr lang="en-US" sz="3600" b="1" dirty="0">
              <a:solidFill>
                <a:schemeClr val="accent1"/>
              </a:solidFill>
            </a:endParaRPr>
          </a:p>
        </p:txBody>
      </p:sp>
    </p:spTree>
    <p:extLst>
      <p:ext uri="{BB962C8B-B14F-4D97-AF65-F5344CB8AC3E}">
        <p14:creationId xmlns:p14="http://schemas.microsoft.com/office/powerpoint/2010/main" val="34769040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11542"/>
          <a:stretch/>
        </p:blipFill>
        <p:spPr>
          <a:xfrm>
            <a:off x="1175377" y="1769166"/>
            <a:ext cx="6793245" cy="6423889"/>
          </a:xfrm>
          <a:prstGeom prst="rect">
            <a:avLst/>
          </a:prstGeom>
        </p:spPr>
      </p:pic>
      <p:sp>
        <p:nvSpPr>
          <p:cNvPr id="2" name="Title 1"/>
          <p:cNvSpPr>
            <a:spLocks noGrp="1"/>
          </p:cNvSpPr>
          <p:nvPr>
            <p:ph type="title"/>
          </p:nvPr>
        </p:nvSpPr>
        <p:spPr/>
        <p:txBody>
          <a:bodyPr/>
          <a:lstStyle/>
          <a:p>
            <a:r>
              <a:rPr lang="en-US" dirty="0" smtClean="0"/>
              <a:t>NESTING – CONSIDERATIONS</a:t>
            </a:r>
            <a:endParaRPr lang="en-US" dirty="0"/>
          </a:p>
        </p:txBody>
      </p:sp>
      <p:sp>
        <p:nvSpPr>
          <p:cNvPr id="4" name="Content Placeholder 2"/>
          <p:cNvSpPr txBox="1">
            <a:spLocks/>
          </p:cNvSpPr>
          <p:nvPr/>
        </p:nvSpPr>
        <p:spPr>
          <a:xfrm>
            <a:off x="533400" y="1219201"/>
            <a:ext cx="8153400" cy="106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200"/>
              </a:spcAft>
              <a:buNone/>
            </a:pPr>
            <a:r>
              <a:rPr lang="en-US" sz="3600" b="1" dirty="0" smtClean="0">
                <a:solidFill>
                  <a:schemeClr val="accent1"/>
                </a:solidFill>
              </a:rPr>
              <a:t>PART HEIGHTS</a:t>
            </a:r>
            <a:endParaRPr lang="en-US" sz="3600" b="1" dirty="0">
              <a:solidFill>
                <a:schemeClr val="accent1"/>
              </a:solidFill>
            </a:endParaRPr>
          </a:p>
        </p:txBody>
      </p:sp>
    </p:spTree>
    <p:extLst>
      <p:ext uri="{BB962C8B-B14F-4D97-AF65-F5344CB8AC3E}">
        <p14:creationId xmlns:p14="http://schemas.microsoft.com/office/powerpoint/2010/main" val="28743507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NESTING – CONSIDERATIONS</a:t>
            </a:r>
            <a:endParaRPr lang="en-US" dirty="0"/>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5377" y="1600200"/>
            <a:ext cx="6793245" cy="5814289"/>
          </a:xfrm>
          <a:prstGeom prst="rect">
            <a:avLst/>
          </a:prstGeom>
        </p:spPr>
      </p:pic>
      <p:sp>
        <p:nvSpPr>
          <p:cNvPr id="4" name="Content Placeholder 2"/>
          <p:cNvSpPr txBox="1">
            <a:spLocks/>
          </p:cNvSpPr>
          <p:nvPr/>
        </p:nvSpPr>
        <p:spPr>
          <a:xfrm>
            <a:off x="533400" y="1219201"/>
            <a:ext cx="8153400" cy="106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200"/>
              </a:spcAft>
              <a:buNone/>
            </a:pPr>
            <a:r>
              <a:rPr lang="en-US" sz="3600" b="1" dirty="0" smtClean="0">
                <a:solidFill>
                  <a:schemeClr val="accent1"/>
                </a:solidFill>
              </a:rPr>
              <a:t>OVERLAP</a:t>
            </a:r>
            <a:endParaRPr lang="en-US" sz="3600" b="1" dirty="0">
              <a:solidFill>
                <a:schemeClr val="accent1"/>
              </a:solidFill>
            </a:endParaRPr>
          </a:p>
        </p:txBody>
      </p:sp>
    </p:spTree>
    <p:extLst>
      <p:ext uri="{BB962C8B-B14F-4D97-AF65-F5344CB8AC3E}">
        <p14:creationId xmlns:p14="http://schemas.microsoft.com/office/powerpoint/2010/main" val="12176592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NESTING – CONSIDERATIONS</a:t>
            </a:r>
            <a:endParaRPr lang="en-US" dirty="0"/>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5377" y="1981200"/>
            <a:ext cx="6793245" cy="5433288"/>
          </a:xfrm>
          <a:prstGeom prst="rect">
            <a:avLst/>
          </a:prstGeom>
        </p:spPr>
      </p:pic>
      <p:sp>
        <p:nvSpPr>
          <p:cNvPr id="4" name="Content Placeholder 2"/>
          <p:cNvSpPr txBox="1">
            <a:spLocks/>
          </p:cNvSpPr>
          <p:nvPr/>
        </p:nvSpPr>
        <p:spPr>
          <a:xfrm>
            <a:off x="533400" y="1219201"/>
            <a:ext cx="8153400" cy="106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200"/>
              </a:spcAft>
              <a:buNone/>
            </a:pPr>
            <a:r>
              <a:rPr lang="en-US" sz="3600" b="1" dirty="0" smtClean="0">
                <a:solidFill>
                  <a:schemeClr val="accent1"/>
                </a:solidFill>
              </a:rPr>
              <a:t>OVERLAP</a:t>
            </a:r>
            <a:endParaRPr lang="en-US" sz="3600" b="1" dirty="0">
              <a:solidFill>
                <a:schemeClr val="accent1"/>
              </a:solidFill>
            </a:endParaRPr>
          </a:p>
        </p:txBody>
      </p:sp>
    </p:spTree>
    <p:extLst>
      <p:ext uri="{BB962C8B-B14F-4D97-AF65-F5344CB8AC3E}">
        <p14:creationId xmlns:p14="http://schemas.microsoft.com/office/powerpoint/2010/main" val="22607825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NESTING - ADVANTAGES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990601" y="1219200"/>
            <a:ext cx="6427146" cy="5110966"/>
          </a:xfrm>
        </p:spPr>
      </p:pic>
      <p:sp>
        <p:nvSpPr>
          <p:cNvPr id="5" name="Content Placeholder 2"/>
          <p:cNvSpPr txBox="1">
            <a:spLocks/>
          </p:cNvSpPr>
          <p:nvPr/>
        </p:nvSpPr>
        <p:spPr>
          <a:xfrm>
            <a:off x="533400" y="1219201"/>
            <a:ext cx="8153400" cy="106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200"/>
              </a:spcAft>
              <a:buNone/>
            </a:pPr>
            <a:r>
              <a:rPr lang="en-US" sz="3600" b="1" dirty="0" smtClean="0">
                <a:solidFill>
                  <a:schemeClr val="accent1"/>
                </a:solidFill>
              </a:rPr>
              <a:t>DECREASING WASTE</a:t>
            </a:r>
            <a:endParaRPr lang="en-US" sz="3600" b="1" dirty="0">
              <a:solidFill>
                <a:schemeClr val="accent1"/>
              </a:solidFill>
            </a:endParaRPr>
          </a:p>
        </p:txBody>
      </p:sp>
    </p:spTree>
    <p:extLst>
      <p:ext uri="{BB962C8B-B14F-4D97-AF65-F5344CB8AC3E}">
        <p14:creationId xmlns:p14="http://schemas.microsoft.com/office/powerpoint/2010/main" val="11807991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NESTING - ADVANTAGES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990601" y="1219201"/>
            <a:ext cx="6427146" cy="5110964"/>
          </a:xfrm>
        </p:spPr>
      </p:pic>
      <p:pic>
        <p:nvPicPr>
          <p:cNvPr id="4098" name="Picture 2" descr="http://www.clipartbest.com/cliparts/niE/Xy6/niEXy669T.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26300" y="2819400"/>
            <a:ext cx="1536700" cy="1493126"/>
          </a:xfrm>
          <a:prstGeom prst="rect">
            <a:avLst/>
          </a:prstGeom>
          <a:noFill/>
          <a:extLst>
            <a:ext uri="{909E8E84-426E-40DD-AFC4-6F175D3DCCD1}">
              <a14:hiddenFill xmlns:a14="http://schemas.microsoft.com/office/drawing/2010/main">
                <a:solidFill>
                  <a:srgbClr val="FFFFFF"/>
                </a:solidFill>
              </a14:hiddenFill>
            </a:ext>
          </a:extLst>
        </p:spPr>
      </p:pic>
      <p:sp>
        <p:nvSpPr>
          <p:cNvPr id="3" name="Curved Down Arrow 2"/>
          <p:cNvSpPr/>
          <p:nvPr/>
        </p:nvSpPr>
        <p:spPr>
          <a:xfrm rot="19672493">
            <a:off x="3940702" y="2066496"/>
            <a:ext cx="3884201" cy="1841162"/>
          </a:xfrm>
          <a:prstGeom prst="curvedDownArrow">
            <a:avLst/>
          </a:prstGeom>
          <a:solidFill>
            <a:srgbClr val="92D050"/>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8" name="Content Placeholder 2"/>
          <p:cNvSpPr txBox="1">
            <a:spLocks/>
          </p:cNvSpPr>
          <p:nvPr/>
        </p:nvSpPr>
        <p:spPr>
          <a:xfrm>
            <a:off x="533400" y="1219201"/>
            <a:ext cx="8153400" cy="106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200"/>
              </a:spcAft>
              <a:buNone/>
            </a:pPr>
            <a:r>
              <a:rPr lang="en-US" sz="3600" b="1" dirty="0" smtClean="0">
                <a:solidFill>
                  <a:schemeClr val="accent1"/>
                </a:solidFill>
              </a:rPr>
              <a:t>DECREASING WASTE</a:t>
            </a:r>
            <a:endParaRPr lang="en-US" sz="3600" b="1" dirty="0">
              <a:solidFill>
                <a:schemeClr val="accent1"/>
              </a:solidFill>
            </a:endParaRPr>
          </a:p>
        </p:txBody>
      </p:sp>
    </p:spTree>
    <p:extLst>
      <p:ext uri="{BB962C8B-B14F-4D97-AF65-F5344CB8AC3E}">
        <p14:creationId xmlns:p14="http://schemas.microsoft.com/office/powerpoint/2010/main" val="16417560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rcRect l="10849"/>
          <a:stretch>
            <a:fillRect/>
          </a:stretch>
        </p:blipFill>
        <p:spPr>
          <a:xfrm flipH="1">
            <a:off x="-1" y="0"/>
            <a:ext cx="9144001" cy="6858000"/>
          </a:xfrm>
          <a:prstGeom prst="rect">
            <a:avLst/>
          </a:prstGeom>
        </p:spPr>
      </p:pic>
      <p:sp>
        <p:nvSpPr>
          <p:cNvPr id="6" name="Rectangle 5"/>
          <p:cNvSpPr/>
          <p:nvPr/>
        </p:nvSpPr>
        <p:spPr>
          <a:xfrm>
            <a:off x="0" y="533400"/>
            <a:ext cx="9144000" cy="1447800"/>
          </a:xfrm>
          <a:prstGeom prst="rect">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כותרת 1"/>
          <p:cNvSpPr txBox="1">
            <a:spLocks/>
          </p:cNvSpPr>
          <p:nvPr/>
        </p:nvSpPr>
        <p:spPr>
          <a:xfrm>
            <a:off x="457200" y="984000"/>
            <a:ext cx="8229600" cy="540000"/>
          </a:xfrm>
          <a:prstGeom prst="rect">
            <a:avLst/>
          </a:prstGeom>
        </p:spPr>
        <p:txBody>
          <a:bodyPr vert="horz" lIns="91440" tIns="45720" rIns="91440" bIns="45720" rtlCol="0" anchor="ctr">
            <a:noAutofit/>
          </a:bodyPr>
          <a:lstStyle/>
          <a:p>
            <a:pPr lvl="0">
              <a:spcBef>
                <a:spcPct val="0"/>
              </a:spcBef>
              <a:defRPr/>
            </a:pPr>
            <a:r>
              <a:rPr lang="en-US" sz="2900" dirty="0" smtClean="0">
                <a:solidFill>
                  <a:schemeClr val="accent3"/>
                </a:solidFill>
                <a:ea typeface="+mj-ea"/>
                <a:cs typeface="+mj-cs"/>
              </a:rPr>
              <a:t>NESTING – 2D CONCEPTS</a:t>
            </a:r>
            <a:endParaRPr lang="he-IL" sz="2900" dirty="0">
              <a:solidFill>
                <a:schemeClr val="accent3"/>
              </a:solidFill>
              <a:ea typeface="+mj-ea"/>
              <a:cs typeface="+mj-cs"/>
            </a:endParaRPr>
          </a:p>
        </p:txBody>
      </p:sp>
    </p:spTree>
    <p:extLst>
      <p:ext uri="{BB962C8B-B14F-4D97-AF65-F5344CB8AC3E}">
        <p14:creationId xmlns:p14="http://schemas.microsoft.com/office/powerpoint/2010/main" val="2927689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NESTING - ADVANTAGES</a:t>
            </a:r>
            <a:endParaRPr lang="en-US" dirty="0"/>
          </a:p>
        </p:txBody>
      </p:sp>
      <p:sp>
        <p:nvSpPr>
          <p:cNvPr id="8" name="Content Placeholder 2"/>
          <p:cNvSpPr txBox="1">
            <a:spLocks/>
          </p:cNvSpPr>
          <p:nvPr/>
        </p:nvSpPr>
        <p:spPr>
          <a:xfrm>
            <a:off x="533400" y="1219201"/>
            <a:ext cx="8153400" cy="106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200"/>
              </a:spcAft>
              <a:buNone/>
            </a:pPr>
            <a:r>
              <a:rPr lang="en-US" sz="3600" b="1" dirty="0" smtClean="0">
                <a:solidFill>
                  <a:schemeClr val="accent1"/>
                </a:solidFill>
              </a:rPr>
              <a:t>INCREASING YIELD</a:t>
            </a:r>
            <a:endParaRPr lang="en-US" sz="3600" b="1" dirty="0">
              <a:solidFill>
                <a:schemeClr val="accent1"/>
              </a:solidFill>
            </a:endParaRP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371600" y="990600"/>
            <a:ext cx="6808146" cy="5413943"/>
          </a:xfrm>
        </p:spPr>
      </p:pic>
    </p:spTree>
    <p:extLst>
      <p:ext uri="{BB962C8B-B14F-4D97-AF65-F5344CB8AC3E}">
        <p14:creationId xmlns:p14="http://schemas.microsoft.com/office/powerpoint/2010/main" val="26955995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NESTING - ADVANTAGES</a:t>
            </a:r>
            <a:endParaRPr lang="en-US" dirty="0"/>
          </a:p>
        </p:txBody>
      </p:sp>
      <p:sp>
        <p:nvSpPr>
          <p:cNvPr id="8" name="Content Placeholder 2"/>
          <p:cNvSpPr txBox="1">
            <a:spLocks/>
          </p:cNvSpPr>
          <p:nvPr/>
        </p:nvSpPr>
        <p:spPr>
          <a:xfrm>
            <a:off x="533400" y="1219201"/>
            <a:ext cx="8153400" cy="106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200"/>
              </a:spcAft>
              <a:buNone/>
            </a:pPr>
            <a:r>
              <a:rPr lang="en-US" sz="3600" b="1" dirty="0" smtClean="0">
                <a:solidFill>
                  <a:schemeClr val="accent1"/>
                </a:solidFill>
              </a:rPr>
              <a:t>DECREASING TIME</a:t>
            </a:r>
            <a:endParaRPr lang="en-US" sz="3600" b="1" dirty="0">
              <a:solidFill>
                <a:schemeClr val="accent1"/>
              </a:solidFill>
            </a:endParaRP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t="11542" r="10907"/>
          <a:stretch/>
        </p:blipFill>
        <p:spPr>
          <a:xfrm>
            <a:off x="4572001" y="1905000"/>
            <a:ext cx="4572000" cy="4852691"/>
          </a:xfrm>
          <a:prstGeom prst="rect">
            <a:avLst/>
          </a:prstGeom>
        </p:spPr>
      </p:pic>
      <p:grpSp>
        <p:nvGrpSpPr>
          <p:cNvPr id="6" name="Group 5"/>
          <p:cNvGrpSpPr/>
          <p:nvPr/>
        </p:nvGrpSpPr>
        <p:grpSpPr>
          <a:xfrm>
            <a:off x="708151" y="2212244"/>
            <a:ext cx="3406649" cy="957689"/>
            <a:chOff x="708151" y="2212244"/>
            <a:chExt cx="3406649" cy="957689"/>
          </a:xfrm>
        </p:grpSpPr>
        <p:sp>
          <p:nvSpPr>
            <p:cNvPr id="13" name="Flowchart: Merge 12"/>
            <p:cNvSpPr/>
            <p:nvPr/>
          </p:nvSpPr>
          <p:spPr>
            <a:xfrm>
              <a:off x="2098302" y="2874658"/>
              <a:ext cx="626345" cy="295275"/>
            </a:xfrm>
            <a:prstGeom prst="flowChartMerg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מלבן 3"/>
            <p:cNvSpPr/>
            <p:nvPr/>
          </p:nvSpPr>
          <p:spPr>
            <a:xfrm>
              <a:off x="708151" y="2212244"/>
              <a:ext cx="3406649" cy="650445"/>
            </a:xfrm>
            <a:prstGeom prst="rect">
              <a:avLst/>
            </a:prstGeom>
            <a:solidFill>
              <a:schemeClr val="bg1"/>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5"/>
                  </a:solidFill>
                </a:rPr>
                <a:t>Overhead per layer</a:t>
              </a:r>
              <a:endParaRPr lang="he-IL" sz="2000" dirty="0">
                <a:solidFill>
                  <a:schemeClr val="accent5"/>
                </a:solidFill>
              </a:endParaRPr>
            </a:p>
          </p:txBody>
        </p:sp>
      </p:grpSp>
      <p:grpSp>
        <p:nvGrpSpPr>
          <p:cNvPr id="7" name="Group 6"/>
          <p:cNvGrpSpPr/>
          <p:nvPr/>
        </p:nvGrpSpPr>
        <p:grpSpPr>
          <a:xfrm>
            <a:off x="708151" y="3160296"/>
            <a:ext cx="3406649" cy="962420"/>
            <a:chOff x="708151" y="3254875"/>
            <a:chExt cx="3406649" cy="962420"/>
          </a:xfrm>
        </p:grpSpPr>
        <p:sp>
          <p:nvSpPr>
            <p:cNvPr id="14" name="Flowchart: Merge 13"/>
            <p:cNvSpPr/>
            <p:nvPr/>
          </p:nvSpPr>
          <p:spPr>
            <a:xfrm>
              <a:off x="2098302" y="3922020"/>
              <a:ext cx="626345" cy="295275"/>
            </a:xfrm>
            <a:prstGeom prst="flowChartMerg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מלבן 3"/>
            <p:cNvSpPr/>
            <p:nvPr/>
          </p:nvSpPr>
          <p:spPr>
            <a:xfrm>
              <a:off x="708151" y="3254875"/>
              <a:ext cx="3406649" cy="650445"/>
            </a:xfrm>
            <a:prstGeom prst="rect">
              <a:avLst/>
            </a:prstGeom>
            <a:solidFill>
              <a:schemeClr val="bg1"/>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5"/>
                  </a:solidFill>
                </a:rPr>
                <a:t>Print time per part</a:t>
              </a:r>
              <a:endParaRPr lang="he-IL" sz="2000" dirty="0">
                <a:solidFill>
                  <a:schemeClr val="accent5"/>
                </a:solidFill>
              </a:endParaRPr>
            </a:p>
          </p:txBody>
        </p:sp>
      </p:grpSp>
      <p:sp>
        <p:nvSpPr>
          <p:cNvPr id="12" name="מלבן 3"/>
          <p:cNvSpPr/>
          <p:nvPr/>
        </p:nvSpPr>
        <p:spPr>
          <a:xfrm>
            <a:off x="708151" y="4142872"/>
            <a:ext cx="3406649" cy="650445"/>
          </a:xfrm>
          <a:prstGeom prst="rect">
            <a:avLst/>
          </a:prstGeom>
          <a:solidFill>
            <a:schemeClr val="bg1"/>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5"/>
                </a:solidFill>
              </a:rPr>
              <a:t>Total time</a:t>
            </a:r>
            <a:endParaRPr lang="he-IL" sz="2000" dirty="0">
              <a:solidFill>
                <a:schemeClr val="accent5"/>
              </a:solidFill>
            </a:endParaRPr>
          </a:p>
        </p:txBody>
      </p:sp>
      <p:sp>
        <p:nvSpPr>
          <p:cNvPr id="17" name="Flowchart: Merge 16"/>
          <p:cNvSpPr/>
          <p:nvPr/>
        </p:nvSpPr>
        <p:spPr>
          <a:xfrm>
            <a:off x="3479171" y="4816536"/>
            <a:ext cx="626345" cy="295275"/>
          </a:xfrm>
          <a:prstGeom prst="flowChartMerg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Merge 17"/>
          <p:cNvSpPr/>
          <p:nvPr/>
        </p:nvSpPr>
        <p:spPr>
          <a:xfrm>
            <a:off x="964571" y="4816536"/>
            <a:ext cx="626345" cy="295275"/>
          </a:xfrm>
          <a:prstGeom prst="flowChartMerg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מלבן 6"/>
          <p:cNvSpPr/>
          <p:nvPr/>
        </p:nvSpPr>
        <p:spPr>
          <a:xfrm>
            <a:off x="89023" y="5111811"/>
            <a:ext cx="2377440" cy="677886"/>
          </a:xfrm>
          <a:prstGeom prst="rect">
            <a:avLst/>
          </a:prstGeom>
          <a:gradFill>
            <a:gsLst>
              <a:gs pos="88000">
                <a:schemeClr val="tx2"/>
              </a:gs>
              <a:gs pos="0">
                <a:schemeClr val="accent3"/>
              </a:gs>
            </a:gsLst>
            <a:path path="circle">
              <a:fillToRect l="100000" t="100000"/>
            </a:path>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Combined: 15 hrs</a:t>
            </a:r>
            <a:endParaRPr lang="he-IL" sz="2000" dirty="0"/>
          </a:p>
        </p:txBody>
      </p:sp>
      <p:sp>
        <p:nvSpPr>
          <p:cNvPr id="20" name="מלבן 7"/>
          <p:cNvSpPr/>
          <p:nvPr/>
        </p:nvSpPr>
        <p:spPr>
          <a:xfrm>
            <a:off x="2603623" y="5111811"/>
            <a:ext cx="2377440" cy="677886"/>
          </a:xfrm>
          <a:prstGeom prst="rect">
            <a:avLst/>
          </a:prstGeom>
          <a:gradFill>
            <a:gsLst>
              <a:gs pos="88000">
                <a:schemeClr val="tx2"/>
              </a:gs>
              <a:gs pos="0">
                <a:schemeClr val="accent3"/>
              </a:gs>
            </a:gsLst>
            <a:path path="circle">
              <a:fillToRect l="100000" t="100000"/>
            </a:path>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Separate: 45 hrs</a:t>
            </a:r>
            <a:endParaRPr lang="he-IL" sz="2000" dirty="0"/>
          </a:p>
        </p:txBody>
      </p:sp>
    </p:spTree>
    <p:extLst>
      <p:ext uri="{BB962C8B-B14F-4D97-AF65-F5344CB8AC3E}">
        <p14:creationId xmlns:p14="http://schemas.microsoft.com/office/powerpoint/2010/main" val="37263924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NESTING - ADVANTAGES</a:t>
            </a:r>
            <a:endParaRPr lang="en-US" dirty="0"/>
          </a:p>
        </p:txBody>
      </p:sp>
      <p:sp>
        <p:nvSpPr>
          <p:cNvPr id="8" name="Content Placeholder 2"/>
          <p:cNvSpPr txBox="1">
            <a:spLocks/>
          </p:cNvSpPr>
          <p:nvPr/>
        </p:nvSpPr>
        <p:spPr>
          <a:xfrm>
            <a:off x="533400" y="1219201"/>
            <a:ext cx="8153400" cy="106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200"/>
              </a:spcAft>
              <a:buNone/>
            </a:pPr>
            <a:r>
              <a:rPr lang="en-US" sz="3600" b="1" dirty="0" smtClean="0">
                <a:solidFill>
                  <a:schemeClr val="accent1"/>
                </a:solidFill>
              </a:rPr>
              <a:t>DECREASING TIME</a:t>
            </a:r>
            <a:endParaRPr lang="en-US" sz="3600" b="1" dirty="0">
              <a:solidFill>
                <a:schemeClr val="accent1"/>
              </a:solidFill>
            </a:endParaRPr>
          </a:p>
        </p:txBody>
      </p:sp>
      <p:grpSp>
        <p:nvGrpSpPr>
          <p:cNvPr id="6" name="Group 5"/>
          <p:cNvGrpSpPr/>
          <p:nvPr/>
        </p:nvGrpSpPr>
        <p:grpSpPr>
          <a:xfrm>
            <a:off x="708151" y="2212244"/>
            <a:ext cx="3406649" cy="957689"/>
            <a:chOff x="708151" y="2212244"/>
            <a:chExt cx="3406649" cy="957689"/>
          </a:xfrm>
          <a:solidFill>
            <a:schemeClr val="accent3">
              <a:lumMod val="20000"/>
              <a:lumOff val="80000"/>
            </a:schemeClr>
          </a:solidFill>
        </p:grpSpPr>
        <p:sp>
          <p:nvSpPr>
            <p:cNvPr id="13" name="Flowchart: Merge 12"/>
            <p:cNvSpPr/>
            <p:nvPr/>
          </p:nvSpPr>
          <p:spPr>
            <a:xfrm>
              <a:off x="2098302" y="2874658"/>
              <a:ext cx="626345" cy="295275"/>
            </a:xfrm>
            <a:prstGeom prst="flowChartMer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מלבן 3"/>
            <p:cNvSpPr/>
            <p:nvPr/>
          </p:nvSpPr>
          <p:spPr>
            <a:xfrm>
              <a:off x="708151" y="2212244"/>
              <a:ext cx="3406649" cy="650445"/>
            </a:xfrm>
            <a:prstGeom prst="rect">
              <a:avLst/>
            </a:prstGeom>
            <a:grp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5"/>
                  </a:solidFill>
                </a:rPr>
                <a:t>Overhead per layer</a:t>
              </a:r>
              <a:endParaRPr lang="he-IL" sz="2000" dirty="0">
                <a:solidFill>
                  <a:schemeClr val="accent5"/>
                </a:solidFill>
              </a:endParaRPr>
            </a:p>
          </p:txBody>
        </p:sp>
      </p:grpSp>
      <p:grpSp>
        <p:nvGrpSpPr>
          <p:cNvPr id="7" name="Group 6"/>
          <p:cNvGrpSpPr/>
          <p:nvPr/>
        </p:nvGrpSpPr>
        <p:grpSpPr>
          <a:xfrm>
            <a:off x="708151" y="3160296"/>
            <a:ext cx="3406649" cy="962420"/>
            <a:chOff x="708151" y="3254875"/>
            <a:chExt cx="3406649" cy="962420"/>
          </a:xfrm>
        </p:grpSpPr>
        <p:sp>
          <p:nvSpPr>
            <p:cNvPr id="14" name="Flowchart: Merge 13"/>
            <p:cNvSpPr/>
            <p:nvPr/>
          </p:nvSpPr>
          <p:spPr>
            <a:xfrm>
              <a:off x="2098302" y="3922020"/>
              <a:ext cx="626345" cy="295275"/>
            </a:xfrm>
            <a:prstGeom prst="flowChartMerg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מלבן 3"/>
            <p:cNvSpPr/>
            <p:nvPr/>
          </p:nvSpPr>
          <p:spPr>
            <a:xfrm>
              <a:off x="708151" y="3254875"/>
              <a:ext cx="3406649" cy="650445"/>
            </a:xfrm>
            <a:prstGeom prst="rect">
              <a:avLst/>
            </a:prstGeom>
            <a:solidFill>
              <a:schemeClr val="bg1"/>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5"/>
                  </a:solidFill>
                </a:rPr>
                <a:t>Print time per part</a:t>
              </a:r>
              <a:endParaRPr lang="he-IL" sz="2000" dirty="0">
                <a:solidFill>
                  <a:schemeClr val="accent5"/>
                </a:solidFill>
              </a:endParaRPr>
            </a:p>
          </p:txBody>
        </p:sp>
      </p:grpSp>
      <p:sp>
        <p:nvSpPr>
          <p:cNvPr id="12" name="מלבן 3"/>
          <p:cNvSpPr/>
          <p:nvPr/>
        </p:nvSpPr>
        <p:spPr>
          <a:xfrm>
            <a:off x="708151" y="4142872"/>
            <a:ext cx="3406649" cy="650445"/>
          </a:xfrm>
          <a:prstGeom prst="rect">
            <a:avLst/>
          </a:prstGeom>
          <a:solidFill>
            <a:schemeClr val="bg1"/>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5"/>
                </a:solidFill>
              </a:rPr>
              <a:t>Total time</a:t>
            </a:r>
            <a:endParaRPr lang="he-IL" sz="2000" dirty="0">
              <a:solidFill>
                <a:schemeClr val="accent5"/>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8223" y="2014277"/>
            <a:ext cx="5369927" cy="4270248"/>
          </a:xfrm>
          <a:prstGeom prst="rect">
            <a:avLst/>
          </a:prstGeom>
          <a:ln w="19050">
            <a:solidFill>
              <a:schemeClr val="tx1"/>
            </a:solidFill>
          </a:ln>
        </p:spPr>
      </p:pic>
      <p:sp>
        <p:nvSpPr>
          <p:cNvPr id="5" name="Rectangle 4"/>
          <p:cNvSpPr/>
          <p:nvPr/>
        </p:nvSpPr>
        <p:spPr>
          <a:xfrm>
            <a:off x="5127508" y="2008520"/>
            <a:ext cx="5367984" cy="4268703"/>
          </a:xfrm>
          <a:prstGeom prst="rect">
            <a:avLst/>
          </a:prstGeom>
          <a:solidFill>
            <a:schemeClr val="bg1"/>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27508" y="2008520"/>
            <a:ext cx="5367984" cy="4268703"/>
          </a:xfrm>
          <a:prstGeom prst="rect">
            <a:avLst/>
          </a:prstGeom>
          <a:ln w="19050">
            <a:solidFill>
              <a:schemeClr val="tx1"/>
            </a:solidFill>
          </a:ln>
        </p:spPr>
      </p:pic>
    </p:spTree>
    <p:extLst>
      <p:ext uri="{BB962C8B-B14F-4D97-AF65-F5344CB8AC3E}">
        <p14:creationId xmlns:p14="http://schemas.microsoft.com/office/powerpoint/2010/main" val="246806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NESTING - ADVANTAGES</a:t>
            </a:r>
            <a:endParaRPr lang="en-US" dirty="0"/>
          </a:p>
        </p:txBody>
      </p:sp>
      <p:sp>
        <p:nvSpPr>
          <p:cNvPr id="8" name="Content Placeholder 2"/>
          <p:cNvSpPr txBox="1">
            <a:spLocks/>
          </p:cNvSpPr>
          <p:nvPr/>
        </p:nvSpPr>
        <p:spPr>
          <a:xfrm>
            <a:off x="533400" y="1219201"/>
            <a:ext cx="8153400" cy="106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200"/>
              </a:spcAft>
              <a:buNone/>
            </a:pPr>
            <a:r>
              <a:rPr lang="en-US" sz="3600" b="1" dirty="0" smtClean="0">
                <a:solidFill>
                  <a:schemeClr val="accent1"/>
                </a:solidFill>
              </a:rPr>
              <a:t>DECREASING TIME</a:t>
            </a:r>
            <a:endParaRPr lang="en-US" sz="3600" b="1" dirty="0">
              <a:solidFill>
                <a:schemeClr val="accent1"/>
              </a:solidFill>
            </a:endParaRPr>
          </a:p>
        </p:txBody>
      </p:sp>
      <p:grpSp>
        <p:nvGrpSpPr>
          <p:cNvPr id="6" name="Group 5"/>
          <p:cNvGrpSpPr/>
          <p:nvPr/>
        </p:nvGrpSpPr>
        <p:grpSpPr>
          <a:xfrm>
            <a:off x="708151" y="2212244"/>
            <a:ext cx="3406649" cy="957689"/>
            <a:chOff x="708151" y="2212244"/>
            <a:chExt cx="3406649" cy="957689"/>
          </a:xfrm>
          <a:solidFill>
            <a:schemeClr val="accent3">
              <a:lumMod val="20000"/>
              <a:lumOff val="80000"/>
            </a:schemeClr>
          </a:solidFill>
        </p:grpSpPr>
        <p:sp>
          <p:nvSpPr>
            <p:cNvPr id="13" name="Flowchart: Merge 12"/>
            <p:cNvSpPr/>
            <p:nvPr/>
          </p:nvSpPr>
          <p:spPr>
            <a:xfrm>
              <a:off x="2098302" y="2874658"/>
              <a:ext cx="626345" cy="295275"/>
            </a:xfrm>
            <a:prstGeom prst="flowChartMer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מלבן 3"/>
            <p:cNvSpPr/>
            <p:nvPr/>
          </p:nvSpPr>
          <p:spPr>
            <a:xfrm>
              <a:off x="708151" y="2212244"/>
              <a:ext cx="3406649" cy="650445"/>
            </a:xfrm>
            <a:prstGeom prst="rect">
              <a:avLst/>
            </a:prstGeom>
            <a:grp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5"/>
                  </a:solidFill>
                </a:rPr>
                <a:t>Overhead per layer</a:t>
              </a:r>
              <a:endParaRPr lang="he-IL" sz="2000" dirty="0">
                <a:solidFill>
                  <a:schemeClr val="accent5"/>
                </a:solidFill>
              </a:endParaRPr>
            </a:p>
          </p:txBody>
        </p:sp>
      </p:grpSp>
      <p:grpSp>
        <p:nvGrpSpPr>
          <p:cNvPr id="7" name="Group 6"/>
          <p:cNvGrpSpPr/>
          <p:nvPr/>
        </p:nvGrpSpPr>
        <p:grpSpPr>
          <a:xfrm>
            <a:off x="708151" y="3160296"/>
            <a:ext cx="3406649" cy="962420"/>
            <a:chOff x="708151" y="3254875"/>
            <a:chExt cx="3406649" cy="962420"/>
          </a:xfrm>
        </p:grpSpPr>
        <p:sp>
          <p:nvSpPr>
            <p:cNvPr id="14" name="Flowchart: Merge 13"/>
            <p:cNvSpPr/>
            <p:nvPr/>
          </p:nvSpPr>
          <p:spPr>
            <a:xfrm>
              <a:off x="2098302" y="3922020"/>
              <a:ext cx="626345" cy="295275"/>
            </a:xfrm>
            <a:prstGeom prst="flowChartMerg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מלבן 3"/>
            <p:cNvSpPr/>
            <p:nvPr/>
          </p:nvSpPr>
          <p:spPr>
            <a:xfrm>
              <a:off x="708151" y="3254875"/>
              <a:ext cx="3406649" cy="650445"/>
            </a:xfrm>
            <a:prstGeom prst="rect">
              <a:avLst/>
            </a:prstGeom>
            <a:solidFill>
              <a:schemeClr val="bg1"/>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5"/>
                  </a:solidFill>
                </a:rPr>
                <a:t>Print time per part</a:t>
              </a:r>
              <a:endParaRPr lang="he-IL" sz="2000" dirty="0">
                <a:solidFill>
                  <a:schemeClr val="accent5"/>
                </a:solidFill>
              </a:endParaRPr>
            </a:p>
          </p:txBody>
        </p:sp>
      </p:grpSp>
      <p:sp>
        <p:nvSpPr>
          <p:cNvPr id="12" name="מלבן 3"/>
          <p:cNvSpPr/>
          <p:nvPr/>
        </p:nvSpPr>
        <p:spPr>
          <a:xfrm>
            <a:off x="708151" y="4142872"/>
            <a:ext cx="3406649" cy="650445"/>
          </a:xfrm>
          <a:prstGeom prst="rect">
            <a:avLst/>
          </a:prstGeom>
          <a:solidFill>
            <a:schemeClr val="bg1"/>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5"/>
                </a:solidFill>
              </a:rPr>
              <a:t>Total time</a:t>
            </a:r>
            <a:endParaRPr lang="he-IL" sz="2000" dirty="0">
              <a:solidFill>
                <a:schemeClr val="accent5"/>
              </a:solidFill>
            </a:endParaRPr>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8223" y="2008520"/>
            <a:ext cx="5367982" cy="4268702"/>
          </a:xfrm>
          <a:prstGeom prst="rect">
            <a:avLst/>
          </a:prstGeom>
          <a:ln w="19050">
            <a:solidFill>
              <a:schemeClr val="tx1"/>
            </a:solidFill>
          </a:ln>
        </p:spPr>
      </p:pic>
      <p:sp>
        <p:nvSpPr>
          <p:cNvPr id="4" name="Rectangle 3"/>
          <p:cNvSpPr/>
          <p:nvPr/>
        </p:nvSpPr>
        <p:spPr>
          <a:xfrm>
            <a:off x="5118223" y="2008520"/>
            <a:ext cx="5377268" cy="4268702"/>
          </a:xfrm>
          <a:prstGeom prst="rect">
            <a:avLst/>
          </a:prstGeom>
          <a:solidFill>
            <a:schemeClr val="bg1"/>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27508" y="2008520"/>
            <a:ext cx="5367983" cy="4268702"/>
          </a:xfrm>
          <a:prstGeom prst="rect">
            <a:avLst/>
          </a:prstGeom>
          <a:ln w="19050">
            <a:solidFill>
              <a:schemeClr val="tx1"/>
            </a:solidFill>
          </a:ln>
        </p:spPr>
      </p:pic>
    </p:spTree>
    <p:extLst>
      <p:ext uri="{BB962C8B-B14F-4D97-AF65-F5344CB8AC3E}">
        <p14:creationId xmlns:p14="http://schemas.microsoft.com/office/powerpoint/2010/main" val="85213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en-US" dirty="0" smtClean="0"/>
              <a:t>IN THIS LESSON </a:t>
            </a:r>
            <a:endParaRPr lang="he-IL" dirty="0"/>
          </a:p>
        </p:txBody>
      </p:sp>
      <p:sp>
        <p:nvSpPr>
          <p:cNvPr id="8" name="מציין מיקום תוכן 7"/>
          <p:cNvSpPr>
            <a:spLocks noGrp="1"/>
          </p:cNvSpPr>
          <p:nvPr>
            <p:ph idx="1"/>
          </p:nvPr>
        </p:nvSpPr>
        <p:spPr/>
        <p:txBody>
          <a:bodyPr/>
          <a:lstStyle/>
          <a:p>
            <a:pPr lvl="0"/>
            <a:r>
              <a:rPr lang="en-US" dirty="0">
                <a:solidFill>
                  <a:schemeClr val="bg1">
                    <a:lumMod val="65000"/>
                  </a:schemeClr>
                </a:solidFill>
              </a:rPr>
              <a:t>Nesting concepts: 2D</a:t>
            </a:r>
          </a:p>
          <a:p>
            <a:pPr lvl="0"/>
            <a:r>
              <a:rPr lang="en-US" dirty="0">
                <a:solidFill>
                  <a:schemeClr val="bg1">
                    <a:lumMod val="65000"/>
                  </a:schemeClr>
                </a:solidFill>
              </a:rPr>
              <a:t>Nesting concepts: 3D</a:t>
            </a:r>
          </a:p>
          <a:p>
            <a:pPr lvl="0"/>
            <a:r>
              <a:rPr lang="en-US" dirty="0" smtClean="0"/>
              <a:t>Nesting for 3D printing</a:t>
            </a:r>
          </a:p>
          <a:p>
            <a:pPr lvl="1"/>
            <a:r>
              <a:rPr lang="en-US" dirty="0" smtClean="0"/>
              <a:t>PolyJet</a:t>
            </a:r>
          </a:p>
          <a:p>
            <a:pPr lvl="1"/>
            <a:r>
              <a:rPr lang="en-US" dirty="0" smtClean="0"/>
              <a:t>Fused Deposition Modeling</a:t>
            </a:r>
          </a:p>
        </p:txBody>
      </p:sp>
    </p:spTree>
    <p:extLst>
      <p:ext uri="{BB962C8B-B14F-4D97-AF65-F5344CB8AC3E}">
        <p14:creationId xmlns:p14="http://schemas.microsoft.com/office/powerpoint/2010/main" val="41556608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ltLang="en-US" dirty="0" smtClean="0"/>
              <a:t>POLYJET – OBJET STUDIO</a:t>
            </a:r>
          </a:p>
        </p:txBody>
      </p:sp>
      <p:pic>
        <p:nvPicPr>
          <p:cNvPr id="54275" name="Picture 15"/>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533400" y="1484784"/>
            <a:ext cx="6044489" cy="45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6660232" y="6291535"/>
            <a:ext cx="2133600" cy="365125"/>
          </a:xfrm>
          <a:prstGeom prst="rect">
            <a:avLst/>
          </a:prstGeom>
        </p:spPr>
        <p:txBody>
          <a:bodyPr/>
          <a:lstStyle/>
          <a:p>
            <a:fld id="{F8DB3058-47BD-481C-B27B-01471DB8ABAE}" type="slidenum">
              <a:rPr lang="he-IL" smtClean="0"/>
              <a:pPr/>
              <a:t>45</a:t>
            </a:fld>
            <a:endParaRPr lang="he-IL" dirty="0"/>
          </a:p>
        </p:txBody>
      </p:sp>
      <p:sp>
        <p:nvSpPr>
          <p:cNvPr id="11" name="Text Box 7"/>
          <p:cNvSpPr txBox="1">
            <a:spLocks noChangeArrowheads="1"/>
          </p:cNvSpPr>
          <p:nvPr/>
        </p:nvSpPr>
        <p:spPr bwMode="auto">
          <a:xfrm>
            <a:off x="6804248" y="1484784"/>
            <a:ext cx="1944214" cy="400110"/>
          </a:xfrm>
          <a:prstGeom prst="rect">
            <a:avLst/>
          </a:prstGeom>
          <a:gradFill flip="none" rotWithShape="1">
            <a:gsLst>
              <a:gs pos="0">
                <a:schemeClr val="accent6">
                  <a:lumMod val="67000"/>
                </a:schemeClr>
              </a:gs>
              <a:gs pos="30000">
                <a:schemeClr val="accent6">
                  <a:lumMod val="97000"/>
                  <a:lumOff val="3000"/>
                </a:schemeClr>
              </a:gs>
              <a:gs pos="100000">
                <a:schemeClr val="accent6">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2">
                    <a:lumMod val="75000"/>
                  </a:schemeClr>
                </a:solidFill>
              </a:defRPr>
            </a:lvl1pPr>
          </a:lstStyle>
          <a:p>
            <a:r>
              <a:rPr lang="en-US" altLang="en-US" dirty="0" smtClean="0">
                <a:solidFill>
                  <a:schemeClr val="bg1"/>
                </a:solidFill>
              </a:rPr>
              <a:t>OPEN OBJET STUDIO</a:t>
            </a:r>
            <a:endParaRPr lang="en-US" altLang="en-US" dirty="0">
              <a:solidFill>
                <a:schemeClr val="bg1"/>
              </a:solidFill>
            </a:endParaRPr>
          </a:p>
        </p:txBody>
      </p:sp>
      <p:sp>
        <p:nvSpPr>
          <p:cNvPr id="12" name="Text Box 8"/>
          <p:cNvSpPr txBox="1">
            <a:spLocks noChangeArrowheads="1"/>
          </p:cNvSpPr>
          <p:nvPr/>
        </p:nvSpPr>
        <p:spPr bwMode="auto">
          <a:xfrm>
            <a:off x="6804248" y="1907401"/>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IMPORT FILES</a:t>
            </a:r>
            <a:endParaRPr lang="en-US" altLang="en-US" sz="1200" dirty="0">
              <a:solidFill>
                <a:schemeClr val="bg2">
                  <a:lumMod val="75000"/>
                </a:schemeClr>
              </a:solidFill>
            </a:endParaRPr>
          </a:p>
        </p:txBody>
      </p:sp>
      <p:sp>
        <p:nvSpPr>
          <p:cNvPr id="13" name="Text Box 9"/>
          <p:cNvSpPr txBox="1">
            <a:spLocks noChangeArrowheads="1"/>
          </p:cNvSpPr>
          <p:nvPr/>
        </p:nvSpPr>
        <p:spPr bwMode="auto">
          <a:xfrm>
            <a:off x="6804248" y="2330018"/>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l" rtl="0">
              <a:defRPr sz="1200">
                <a:solidFill>
                  <a:schemeClr val="tx1">
                    <a:lumMod val="50000"/>
                    <a:lumOff val="50000"/>
                  </a:schemeClr>
                </a:solidFill>
              </a:defRPr>
            </a:lvl1pPr>
          </a:lstStyle>
          <a:p>
            <a:r>
              <a:rPr lang="en-US" altLang="en-US" dirty="0" smtClean="0">
                <a:solidFill>
                  <a:schemeClr val="bg2">
                    <a:lumMod val="75000"/>
                  </a:schemeClr>
                </a:solidFill>
              </a:rPr>
              <a:t>PLACE MODELS</a:t>
            </a:r>
            <a:endParaRPr lang="en-US" altLang="en-US" dirty="0">
              <a:solidFill>
                <a:schemeClr val="bg2">
                  <a:lumMod val="75000"/>
                </a:schemeClr>
              </a:solidFill>
            </a:endParaRPr>
          </a:p>
        </p:txBody>
      </p:sp>
      <p:sp>
        <p:nvSpPr>
          <p:cNvPr id="14" name="Text Box 10"/>
          <p:cNvSpPr txBox="1">
            <a:spLocks noChangeArrowheads="1"/>
          </p:cNvSpPr>
          <p:nvPr/>
        </p:nvSpPr>
        <p:spPr bwMode="auto">
          <a:xfrm>
            <a:off x="6804248" y="2752635"/>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ADJUST POSITIONS</a:t>
            </a:r>
            <a:endParaRPr lang="en-US" altLang="en-US" sz="1200" dirty="0">
              <a:solidFill>
                <a:schemeClr val="bg2">
                  <a:lumMod val="75000"/>
                </a:schemeClr>
              </a:solidFill>
            </a:endParaRPr>
          </a:p>
        </p:txBody>
      </p:sp>
      <p:sp>
        <p:nvSpPr>
          <p:cNvPr id="15" name="Text Box 11"/>
          <p:cNvSpPr txBox="1">
            <a:spLocks noChangeArrowheads="1"/>
          </p:cNvSpPr>
          <p:nvPr/>
        </p:nvSpPr>
        <p:spPr bwMode="auto">
          <a:xfrm>
            <a:off x="6804248" y="3175252"/>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FINALIZE JOB</a:t>
            </a:r>
            <a:endParaRPr lang="en-US" altLang="en-US" sz="1200" dirty="0">
              <a:solidFill>
                <a:schemeClr val="bg2">
                  <a:lumMod val="75000"/>
                </a:schemeClr>
              </a:solidFill>
            </a:endParaRPr>
          </a:p>
        </p:txBody>
      </p:sp>
      <p:sp>
        <p:nvSpPr>
          <p:cNvPr id="16" name="Text Box 11"/>
          <p:cNvSpPr txBox="1">
            <a:spLocks noChangeArrowheads="1"/>
          </p:cNvSpPr>
          <p:nvPr/>
        </p:nvSpPr>
        <p:spPr bwMode="auto">
          <a:xfrm>
            <a:off x="6808259" y="3597868"/>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PRINT MODELS</a:t>
            </a:r>
            <a:endParaRPr lang="en-US" altLang="en-US" sz="1200" dirty="0">
              <a:solidFill>
                <a:schemeClr val="bg2">
                  <a:lumMod val="75000"/>
                </a:schemeClr>
              </a:solidFill>
            </a:endParaRPr>
          </a:p>
        </p:txBody>
      </p:sp>
      <p:sp>
        <p:nvSpPr>
          <p:cNvPr id="19" name="Rectangle 18"/>
          <p:cNvSpPr/>
          <p:nvPr/>
        </p:nvSpPr>
        <p:spPr>
          <a:xfrm>
            <a:off x="520148" y="1752600"/>
            <a:ext cx="318052" cy="577418"/>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20" name="Rounded Rectangle 19"/>
          <p:cNvSpPr/>
          <p:nvPr/>
        </p:nvSpPr>
        <p:spPr>
          <a:xfrm>
            <a:off x="1331843" y="1846030"/>
            <a:ext cx="1752600" cy="38100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Click </a:t>
            </a:r>
            <a:r>
              <a:rPr lang="en-US" sz="1600" b="1" i="1" dirty="0" smtClean="0"/>
              <a:t>Insert.</a:t>
            </a:r>
            <a:endParaRPr lang="en-US" sz="1600" dirty="0"/>
          </a:p>
        </p:txBody>
      </p:sp>
      <p:cxnSp>
        <p:nvCxnSpPr>
          <p:cNvPr id="21" name="Straight Arrow Connector 20"/>
          <p:cNvCxnSpPr/>
          <p:nvPr/>
        </p:nvCxnSpPr>
        <p:spPr>
          <a:xfrm rot="10800000">
            <a:off x="874643" y="2044150"/>
            <a:ext cx="457200" cy="1588"/>
          </a:xfrm>
          <a:prstGeom prst="straightConnector1">
            <a:avLst/>
          </a:prstGeom>
          <a:ln>
            <a:solidFill>
              <a:schemeClr val="accent6">
                <a:lumMod val="75000"/>
              </a:schemeClr>
            </a:solidFill>
            <a:headEnd type="none" w="med" len="med"/>
            <a:tailEnd type="triangle" w="med" len="med"/>
          </a:ln>
          <a:effectLst/>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51716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dirty="0"/>
              <a:t>POLYJET – OBJET STUDIO</a:t>
            </a:r>
            <a:endParaRPr lang="en-US" altLang="en-US" dirty="0" smtClean="0"/>
          </a:p>
        </p:txBody>
      </p:sp>
      <p:pic>
        <p:nvPicPr>
          <p:cNvPr id="54275" name="Picture 15"/>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533400" y="1484784"/>
            <a:ext cx="6044488" cy="45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6660232" y="6291535"/>
            <a:ext cx="2133600" cy="365125"/>
          </a:xfrm>
          <a:prstGeom prst="rect">
            <a:avLst/>
          </a:prstGeom>
        </p:spPr>
        <p:txBody>
          <a:bodyPr/>
          <a:lstStyle/>
          <a:p>
            <a:fld id="{F8DB3058-47BD-481C-B27B-01471DB8ABAE}" type="slidenum">
              <a:rPr lang="he-IL" smtClean="0"/>
              <a:pPr/>
              <a:t>46</a:t>
            </a:fld>
            <a:endParaRPr lang="he-IL" dirty="0"/>
          </a:p>
        </p:txBody>
      </p:sp>
      <p:sp>
        <p:nvSpPr>
          <p:cNvPr id="17" name="Text Box 7"/>
          <p:cNvSpPr txBox="1">
            <a:spLocks noChangeArrowheads="1"/>
          </p:cNvSpPr>
          <p:nvPr/>
        </p:nvSpPr>
        <p:spPr bwMode="auto">
          <a:xfrm>
            <a:off x="6804248" y="1484784"/>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2">
                    <a:lumMod val="75000"/>
                  </a:schemeClr>
                </a:solidFill>
              </a:defRPr>
            </a:lvl1pPr>
          </a:lstStyle>
          <a:p>
            <a:r>
              <a:rPr lang="en-US" altLang="en-US" dirty="0"/>
              <a:t>OPEN OBJET STUDIO</a:t>
            </a:r>
          </a:p>
        </p:txBody>
      </p:sp>
      <p:sp>
        <p:nvSpPr>
          <p:cNvPr id="28" name="Text Box 8"/>
          <p:cNvSpPr txBox="1">
            <a:spLocks noChangeArrowheads="1"/>
          </p:cNvSpPr>
          <p:nvPr/>
        </p:nvSpPr>
        <p:spPr bwMode="auto">
          <a:xfrm>
            <a:off x="6804248" y="1907401"/>
            <a:ext cx="1944214" cy="400110"/>
          </a:xfrm>
          <a:prstGeom prst="rect">
            <a:avLst/>
          </a:prstGeom>
          <a:gradFill flip="none" rotWithShape="1">
            <a:gsLst>
              <a:gs pos="0">
                <a:schemeClr val="accent6">
                  <a:lumMod val="67000"/>
                </a:schemeClr>
              </a:gs>
              <a:gs pos="30000">
                <a:schemeClr val="accent6">
                  <a:lumMod val="97000"/>
                  <a:lumOff val="3000"/>
                </a:schemeClr>
              </a:gs>
              <a:gs pos="100000">
                <a:schemeClr val="accent6">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1"/>
                </a:solidFill>
              </a:defRPr>
            </a:lvl1pPr>
          </a:lstStyle>
          <a:p>
            <a:r>
              <a:rPr lang="en-US" altLang="en-US" dirty="0"/>
              <a:t>IMPORT FILES</a:t>
            </a:r>
          </a:p>
        </p:txBody>
      </p:sp>
      <p:sp>
        <p:nvSpPr>
          <p:cNvPr id="29" name="Text Box 9"/>
          <p:cNvSpPr txBox="1">
            <a:spLocks noChangeArrowheads="1"/>
          </p:cNvSpPr>
          <p:nvPr/>
        </p:nvSpPr>
        <p:spPr bwMode="auto">
          <a:xfrm>
            <a:off x="6804248" y="2330018"/>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l" rtl="0">
              <a:defRPr sz="1200">
                <a:solidFill>
                  <a:schemeClr val="tx1">
                    <a:lumMod val="50000"/>
                    <a:lumOff val="50000"/>
                  </a:schemeClr>
                </a:solidFill>
              </a:defRPr>
            </a:lvl1pPr>
          </a:lstStyle>
          <a:p>
            <a:r>
              <a:rPr lang="en-US" altLang="en-US" dirty="0" smtClean="0">
                <a:solidFill>
                  <a:schemeClr val="bg2">
                    <a:lumMod val="75000"/>
                  </a:schemeClr>
                </a:solidFill>
              </a:rPr>
              <a:t>PLACE MODELS</a:t>
            </a:r>
            <a:endParaRPr lang="en-US" altLang="en-US" dirty="0">
              <a:solidFill>
                <a:schemeClr val="bg2">
                  <a:lumMod val="75000"/>
                </a:schemeClr>
              </a:solidFill>
            </a:endParaRPr>
          </a:p>
        </p:txBody>
      </p:sp>
      <p:sp>
        <p:nvSpPr>
          <p:cNvPr id="30" name="Text Box 10"/>
          <p:cNvSpPr txBox="1">
            <a:spLocks noChangeArrowheads="1"/>
          </p:cNvSpPr>
          <p:nvPr/>
        </p:nvSpPr>
        <p:spPr bwMode="auto">
          <a:xfrm>
            <a:off x="6804248" y="2752635"/>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ADJUST POSITIONS</a:t>
            </a:r>
            <a:endParaRPr lang="en-US" altLang="en-US" sz="1200" dirty="0">
              <a:solidFill>
                <a:schemeClr val="bg2">
                  <a:lumMod val="75000"/>
                </a:schemeClr>
              </a:solidFill>
            </a:endParaRPr>
          </a:p>
        </p:txBody>
      </p:sp>
      <p:sp>
        <p:nvSpPr>
          <p:cNvPr id="31" name="Text Box 11"/>
          <p:cNvSpPr txBox="1">
            <a:spLocks noChangeArrowheads="1"/>
          </p:cNvSpPr>
          <p:nvPr/>
        </p:nvSpPr>
        <p:spPr bwMode="auto">
          <a:xfrm>
            <a:off x="6804248" y="3175252"/>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FINALIZE JOB</a:t>
            </a:r>
            <a:endParaRPr lang="en-US" altLang="en-US" sz="1200" dirty="0">
              <a:solidFill>
                <a:schemeClr val="bg2">
                  <a:lumMod val="75000"/>
                </a:schemeClr>
              </a:solidFill>
            </a:endParaRPr>
          </a:p>
        </p:txBody>
      </p:sp>
      <p:sp>
        <p:nvSpPr>
          <p:cNvPr id="18" name="Text Box 11"/>
          <p:cNvSpPr txBox="1">
            <a:spLocks noChangeArrowheads="1"/>
          </p:cNvSpPr>
          <p:nvPr/>
        </p:nvSpPr>
        <p:spPr bwMode="auto">
          <a:xfrm>
            <a:off x="6808259" y="3597868"/>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PRINT MODELS</a:t>
            </a:r>
            <a:endParaRPr lang="en-US" altLang="en-US" sz="1200" dirty="0">
              <a:solidFill>
                <a:schemeClr val="bg2">
                  <a:lumMod val="75000"/>
                </a:schemeClr>
              </a:solidFill>
            </a:endParaRPr>
          </a:p>
        </p:txBody>
      </p:sp>
    </p:spTree>
    <p:extLst>
      <p:ext uri="{BB962C8B-B14F-4D97-AF65-F5344CB8AC3E}">
        <p14:creationId xmlns:p14="http://schemas.microsoft.com/office/powerpoint/2010/main" val="2660700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dirty="0"/>
              <a:t>POLYJET – OBJET STUDIO</a:t>
            </a:r>
            <a:endParaRPr lang="en-US" altLang="en-US" dirty="0" smtClean="0"/>
          </a:p>
        </p:txBody>
      </p:sp>
      <p:pic>
        <p:nvPicPr>
          <p:cNvPr id="54275" name="Picture 15"/>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533400" y="1484784"/>
            <a:ext cx="6044488" cy="4517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6660232" y="6291535"/>
            <a:ext cx="2133600" cy="365125"/>
          </a:xfrm>
          <a:prstGeom prst="rect">
            <a:avLst/>
          </a:prstGeom>
        </p:spPr>
        <p:txBody>
          <a:bodyPr/>
          <a:lstStyle/>
          <a:p>
            <a:fld id="{F8DB3058-47BD-481C-B27B-01471DB8ABAE}" type="slidenum">
              <a:rPr lang="he-IL" smtClean="0"/>
              <a:pPr/>
              <a:t>47</a:t>
            </a:fld>
            <a:endParaRPr lang="he-IL" dirty="0"/>
          </a:p>
        </p:txBody>
      </p:sp>
      <p:sp>
        <p:nvSpPr>
          <p:cNvPr id="11" name="Text Box 7"/>
          <p:cNvSpPr txBox="1">
            <a:spLocks noChangeArrowheads="1"/>
          </p:cNvSpPr>
          <p:nvPr/>
        </p:nvSpPr>
        <p:spPr bwMode="auto">
          <a:xfrm>
            <a:off x="6804248" y="1484784"/>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2">
                    <a:lumMod val="75000"/>
                  </a:schemeClr>
                </a:solidFill>
              </a:defRPr>
            </a:lvl1pPr>
          </a:lstStyle>
          <a:p>
            <a:r>
              <a:rPr lang="en-US" altLang="en-US" dirty="0"/>
              <a:t>OPEN OBJET STUDIO</a:t>
            </a:r>
          </a:p>
        </p:txBody>
      </p:sp>
      <p:sp>
        <p:nvSpPr>
          <p:cNvPr id="12" name="Text Box 8"/>
          <p:cNvSpPr txBox="1">
            <a:spLocks noChangeArrowheads="1"/>
          </p:cNvSpPr>
          <p:nvPr/>
        </p:nvSpPr>
        <p:spPr bwMode="auto">
          <a:xfrm>
            <a:off x="6804248" y="1907401"/>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IMPORT FILES</a:t>
            </a:r>
            <a:endParaRPr lang="en-US" altLang="en-US" sz="1200" dirty="0">
              <a:solidFill>
                <a:schemeClr val="bg2">
                  <a:lumMod val="75000"/>
                </a:schemeClr>
              </a:solidFill>
            </a:endParaRPr>
          </a:p>
        </p:txBody>
      </p:sp>
      <p:sp>
        <p:nvSpPr>
          <p:cNvPr id="13" name="Text Box 9"/>
          <p:cNvSpPr txBox="1">
            <a:spLocks noChangeArrowheads="1"/>
          </p:cNvSpPr>
          <p:nvPr/>
        </p:nvSpPr>
        <p:spPr bwMode="auto">
          <a:xfrm>
            <a:off x="6804248" y="2330018"/>
            <a:ext cx="1944214" cy="400110"/>
          </a:xfrm>
          <a:prstGeom prst="rect">
            <a:avLst/>
          </a:prstGeom>
          <a:gradFill flip="none" rotWithShape="1">
            <a:gsLst>
              <a:gs pos="0">
                <a:schemeClr val="accent6">
                  <a:lumMod val="67000"/>
                </a:schemeClr>
              </a:gs>
              <a:gs pos="30000">
                <a:schemeClr val="accent6">
                  <a:lumMod val="97000"/>
                  <a:lumOff val="3000"/>
                </a:schemeClr>
              </a:gs>
              <a:gs pos="100000">
                <a:schemeClr val="accent6">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1"/>
                </a:solidFill>
              </a:defRPr>
            </a:lvl1pPr>
          </a:lstStyle>
          <a:p>
            <a:r>
              <a:rPr lang="en-US" altLang="en-US" dirty="0"/>
              <a:t>PLACE MODELS</a:t>
            </a:r>
          </a:p>
        </p:txBody>
      </p:sp>
      <p:sp>
        <p:nvSpPr>
          <p:cNvPr id="14" name="Text Box 10"/>
          <p:cNvSpPr txBox="1">
            <a:spLocks noChangeArrowheads="1"/>
          </p:cNvSpPr>
          <p:nvPr/>
        </p:nvSpPr>
        <p:spPr bwMode="auto">
          <a:xfrm>
            <a:off x="6804248" y="2752635"/>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ADJUST POSITIONS</a:t>
            </a:r>
            <a:endParaRPr lang="en-US" altLang="en-US" sz="1200" dirty="0">
              <a:solidFill>
                <a:schemeClr val="bg2">
                  <a:lumMod val="75000"/>
                </a:schemeClr>
              </a:solidFill>
            </a:endParaRPr>
          </a:p>
        </p:txBody>
      </p:sp>
      <p:sp>
        <p:nvSpPr>
          <p:cNvPr id="15" name="Text Box 11"/>
          <p:cNvSpPr txBox="1">
            <a:spLocks noChangeArrowheads="1"/>
          </p:cNvSpPr>
          <p:nvPr/>
        </p:nvSpPr>
        <p:spPr bwMode="auto">
          <a:xfrm>
            <a:off x="6804248" y="3175252"/>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FINALIZE JOB</a:t>
            </a:r>
            <a:endParaRPr lang="en-US" altLang="en-US" sz="1200" dirty="0">
              <a:solidFill>
                <a:schemeClr val="bg2">
                  <a:lumMod val="75000"/>
                </a:schemeClr>
              </a:solidFill>
            </a:endParaRPr>
          </a:p>
        </p:txBody>
      </p:sp>
      <p:sp>
        <p:nvSpPr>
          <p:cNvPr id="16" name="Text Box 11"/>
          <p:cNvSpPr txBox="1">
            <a:spLocks noChangeArrowheads="1"/>
          </p:cNvSpPr>
          <p:nvPr/>
        </p:nvSpPr>
        <p:spPr bwMode="auto">
          <a:xfrm>
            <a:off x="6808259" y="3597868"/>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PRINT MODELS</a:t>
            </a:r>
            <a:endParaRPr lang="en-US" altLang="en-US" sz="1200" dirty="0">
              <a:solidFill>
                <a:schemeClr val="bg2">
                  <a:lumMod val="75000"/>
                </a:schemeClr>
              </a:solidFill>
            </a:endParaRPr>
          </a:p>
        </p:txBody>
      </p:sp>
      <p:sp>
        <p:nvSpPr>
          <p:cNvPr id="3" name="Rectangle 2"/>
          <p:cNvSpPr/>
          <p:nvPr/>
        </p:nvSpPr>
        <p:spPr>
          <a:xfrm>
            <a:off x="838200" y="1752600"/>
            <a:ext cx="533400" cy="577418"/>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19" name="Rounded Rectangle 18"/>
          <p:cNvSpPr/>
          <p:nvPr/>
        </p:nvSpPr>
        <p:spPr>
          <a:xfrm>
            <a:off x="1835426" y="1840334"/>
            <a:ext cx="1752600" cy="38100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Click </a:t>
            </a:r>
            <a:r>
              <a:rPr lang="en-US" sz="1600" b="1" i="1" dirty="0" smtClean="0"/>
              <a:t>Placement.</a:t>
            </a:r>
            <a:endParaRPr lang="en-US" sz="1600" dirty="0"/>
          </a:p>
        </p:txBody>
      </p:sp>
      <p:cxnSp>
        <p:nvCxnSpPr>
          <p:cNvPr id="20" name="Straight Arrow Connector 19"/>
          <p:cNvCxnSpPr/>
          <p:nvPr/>
        </p:nvCxnSpPr>
        <p:spPr>
          <a:xfrm rot="10800000">
            <a:off x="1378226" y="2038454"/>
            <a:ext cx="457200" cy="1588"/>
          </a:xfrm>
          <a:prstGeom prst="straightConnector1">
            <a:avLst/>
          </a:prstGeom>
          <a:ln>
            <a:solidFill>
              <a:schemeClr val="accent6">
                <a:lumMod val="75000"/>
              </a:schemeClr>
            </a:solidFill>
            <a:headEnd type="none" w="med" len="med"/>
            <a:tailEnd type="triangle" w="med" len="med"/>
          </a:ln>
          <a:effectLst/>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692963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dirty="0"/>
              <a:t>POLYJET – OBJET STUDIO</a:t>
            </a:r>
            <a:endParaRPr lang="en-US" altLang="en-US" dirty="0" smtClean="0"/>
          </a:p>
        </p:txBody>
      </p:sp>
      <p:pic>
        <p:nvPicPr>
          <p:cNvPr id="54275" name="Picture 1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5128" t="19420" r="10494" b="6368"/>
          <a:stretch/>
        </p:blipFill>
        <p:spPr bwMode="auto">
          <a:xfrm>
            <a:off x="533400" y="1463842"/>
            <a:ext cx="6109125" cy="455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6660232" y="6291535"/>
            <a:ext cx="2133600" cy="365125"/>
          </a:xfrm>
          <a:prstGeom prst="rect">
            <a:avLst/>
          </a:prstGeom>
        </p:spPr>
        <p:txBody>
          <a:bodyPr/>
          <a:lstStyle/>
          <a:p>
            <a:fld id="{F8DB3058-47BD-481C-B27B-01471DB8ABAE}" type="slidenum">
              <a:rPr lang="he-IL" smtClean="0"/>
              <a:pPr/>
              <a:t>48</a:t>
            </a:fld>
            <a:endParaRPr lang="he-IL" dirty="0"/>
          </a:p>
        </p:txBody>
      </p:sp>
      <p:sp>
        <p:nvSpPr>
          <p:cNvPr id="19" name="Text Box 7"/>
          <p:cNvSpPr txBox="1">
            <a:spLocks noChangeArrowheads="1"/>
          </p:cNvSpPr>
          <p:nvPr/>
        </p:nvSpPr>
        <p:spPr bwMode="auto">
          <a:xfrm>
            <a:off x="6804248" y="1484784"/>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2">
                    <a:lumMod val="75000"/>
                  </a:schemeClr>
                </a:solidFill>
              </a:defRPr>
            </a:lvl1pPr>
          </a:lstStyle>
          <a:p>
            <a:r>
              <a:rPr lang="en-US" altLang="en-US" dirty="0"/>
              <a:t>OPEN OBJET STUDIO</a:t>
            </a:r>
          </a:p>
        </p:txBody>
      </p:sp>
      <p:sp>
        <p:nvSpPr>
          <p:cNvPr id="20" name="Text Box 8"/>
          <p:cNvSpPr txBox="1">
            <a:spLocks noChangeArrowheads="1"/>
          </p:cNvSpPr>
          <p:nvPr/>
        </p:nvSpPr>
        <p:spPr bwMode="auto">
          <a:xfrm>
            <a:off x="6804248" y="1907401"/>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IMPORT FILES</a:t>
            </a:r>
            <a:endParaRPr lang="en-US" altLang="en-US" sz="1200" dirty="0">
              <a:solidFill>
                <a:schemeClr val="bg2">
                  <a:lumMod val="75000"/>
                </a:schemeClr>
              </a:solidFill>
            </a:endParaRPr>
          </a:p>
        </p:txBody>
      </p:sp>
      <p:sp>
        <p:nvSpPr>
          <p:cNvPr id="21" name="Text Box 9"/>
          <p:cNvSpPr txBox="1">
            <a:spLocks noChangeArrowheads="1"/>
          </p:cNvSpPr>
          <p:nvPr/>
        </p:nvSpPr>
        <p:spPr bwMode="auto">
          <a:xfrm>
            <a:off x="6804248" y="2330018"/>
            <a:ext cx="1944214" cy="400110"/>
          </a:xfrm>
          <a:prstGeom prst="rect">
            <a:avLst/>
          </a:prstGeom>
          <a:gradFill flip="none" rotWithShape="1">
            <a:gsLst>
              <a:gs pos="0">
                <a:schemeClr val="accent6">
                  <a:lumMod val="67000"/>
                </a:schemeClr>
              </a:gs>
              <a:gs pos="30000">
                <a:schemeClr val="accent6">
                  <a:lumMod val="97000"/>
                  <a:lumOff val="3000"/>
                </a:schemeClr>
              </a:gs>
              <a:gs pos="100000">
                <a:schemeClr val="accent6">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1"/>
                </a:solidFill>
              </a:defRPr>
            </a:lvl1pPr>
          </a:lstStyle>
          <a:p>
            <a:r>
              <a:rPr lang="en-US" altLang="en-US" dirty="0"/>
              <a:t>PLACE MODELS</a:t>
            </a:r>
          </a:p>
        </p:txBody>
      </p:sp>
      <p:sp>
        <p:nvSpPr>
          <p:cNvPr id="22" name="Text Box 10"/>
          <p:cNvSpPr txBox="1">
            <a:spLocks noChangeArrowheads="1"/>
          </p:cNvSpPr>
          <p:nvPr/>
        </p:nvSpPr>
        <p:spPr bwMode="auto">
          <a:xfrm>
            <a:off x="6804248" y="2752635"/>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ADJUST POSITIONS</a:t>
            </a:r>
            <a:endParaRPr lang="en-US" altLang="en-US" sz="1200" dirty="0">
              <a:solidFill>
                <a:schemeClr val="bg2">
                  <a:lumMod val="75000"/>
                </a:schemeClr>
              </a:solidFill>
            </a:endParaRPr>
          </a:p>
        </p:txBody>
      </p:sp>
      <p:sp>
        <p:nvSpPr>
          <p:cNvPr id="23" name="Text Box 11"/>
          <p:cNvSpPr txBox="1">
            <a:spLocks noChangeArrowheads="1"/>
          </p:cNvSpPr>
          <p:nvPr/>
        </p:nvSpPr>
        <p:spPr bwMode="auto">
          <a:xfrm>
            <a:off x="6804248" y="3175252"/>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FINALIZE JOB</a:t>
            </a:r>
            <a:endParaRPr lang="en-US" altLang="en-US" sz="1200" dirty="0">
              <a:solidFill>
                <a:schemeClr val="bg2">
                  <a:lumMod val="75000"/>
                </a:schemeClr>
              </a:solidFill>
            </a:endParaRPr>
          </a:p>
        </p:txBody>
      </p:sp>
      <p:sp>
        <p:nvSpPr>
          <p:cNvPr id="24" name="Text Box 11"/>
          <p:cNvSpPr txBox="1">
            <a:spLocks noChangeArrowheads="1"/>
          </p:cNvSpPr>
          <p:nvPr/>
        </p:nvSpPr>
        <p:spPr bwMode="auto">
          <a:xfrm>
            <a:off x="6808259" y="3597868"/>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PRINT MODELS</a:t>
            </a:r>
            <a:endParaRPr lang="en-US" altLang="en-US" sz="1200" dirty="0">
              <a:solidFill>
                <a:schemeClr val="bg2">
                  <a:lumMod val="75000"/>
                </a:schemeClr>
              </a:solidFill>
            </a:endParaRPr>
          </a:p>
        </p:txBody>
      </p:sp>
    </p:spTree>
    <p:extLst>
      <p:ext uri="{BB962C8B-B14F-4D97-AF65-F5344CB8AC3E}">
        <p14:creationId xmlns:p14="http://schemas.microsoft.com/office/powerpoint/2010/main" val="2673272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dirty="0"/>
              <a:t>POLYJET – OBJET STUDIO</a:t>
            </a:r>
            <a:endParaRPr lang="en-US" altLang="en-US" dirty="0" smtClean="0"/>
          </a:p>
        </p:txBody>
      </p:sp>
      <p:pic>
        <p:nvPicPr>
          <p:cNvPr id="54275" name="Picture 1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08713" y="1455821"/>
            <a:ext cx="6044487" cy="386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6660232" y="6291535"/>
            <a:ext cx="2133600" cy="365125"/>
          </a:xfrm>
          <a:prstGeom prst="rect">
            <a:avLst/>
          </a:prstGeom>
        </p:spPr>
        <p:txBody>
          <a:bodyPr/>
          <a:lstStyle/>
          <a:p>
            <a:fld id="{F8DB3058-47BD-481C-B27B-01471DB8ABAE}" type="slidenum">
              <a:rPr lang="he-IL" smtClean="0"/>
              <a:pPr/>
              <a:t>49</a:t>
            </a:fld>
            <a:endParaRPr lang="he-IL" dirty="0"/>
          </a:p>
        </p:txBody>
      </p:sp>
      <p:sp>
        <p:nvSpPr>
          <p:cNvPr id="11" name="Text Box 7"/>
          <p:cNvSpPr txBox="1">
            <a:spLocks noChangeArrowheads="1"/>
          </p:cNvSpPr>
          <p:nvPr/>
        </p:nvSpPr>
        <p:spPr bwMode="auto">
          <a:xfrm>
            <a:off x="6804248" y="1484784"/>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2">
                    <a:lumMod val="75000"/>
                  </a:schemeClr>
                </a:solidFill>
              </a:defRPr>
            </a:lvl1pPr>
          </a:lstStyle>
          <a:p>
            <a:r>
              <a:rPr lang="en-US" altLang="en-US" dirty="0"/>
              <a:t>OPEN OBJET STUDIO</a:t>
            </a:r>
          </a:p>
        </p:txBody>
      </p:sp>
      <p:sp>
        <p:nvSpPr>
          <p:cNvPr id="12" name="Text Box 8"/>
          <p:cNvSpPr txBox="1">
            <a:spLocks noChangeArrowheads="1"/>
          </p:cNvSpPr>
          <p:nvPr/>
        </p:nvSpPr>
        <p:spPr bwMode="auto">
          <a:xfrm>
            <a:off x="6804248" y="1907401"/>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2">
                    <a:lumMod val="75000"/>
                  </a:schemeClr>
                </a:solidFill>
              </a:defRPr>
            </a:lvl1pPr>
          </a:lstStyle>
          <a:p>
            <a:r>
              <a:rPr lang="en-US" altLang="en-US" dirty="0"/>
              <a:t>IMPORT FILES</a:t>
            </a:r>
          </a:p>
        </p:txBody>
      </p:sp>
      <p:sp>
        <p:nvSpPr>
          <p:cNvPr id="13" name="Text Box 9"/>
          <p:cNvSpPr txBox="1">
            <a:spLocks noChangeArrowheads="1"/>
          </p:cNvSpPr>
          <p:nvPr/>
        </p:nvSpPr>
        <p:spPr bwMode="auto">
          <a:xfrm>
            <a:off x="6804248" y="2330018"/>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2">
                    <a:lumMod val="75000"/>
                  </a:schemeClr>
                </a:solidFill>
              </a:defRPr>
            </a:lvl1pPr>
          </a:lstStyle>
          <a:p>
            <a:r>
              <a:rPr lang="en-US" altLang="en-US" dirty="0"/>
              <a:t>PLACE MODELS</a:t>
            </a:r>
          </a:p>
        </p:txBody>
      </p:sp>
      <p:sp>
        <p:nvSpPr>
          <p:cNvPr id="14" name="Text Box 10"/>
          <p:cNvSpPr txBox="1">
            <a:spLocks noChangeArrowheads="1"/>
          </p:cNvSpPr>
          <p:nvPr/>
        </p:nvSpPr>
        <p:spPr bwMode="auto">
          <a:xfrm>
            <a:off x="6804248" y="2752635"/>
            <a:ext cx="1944214" cy="400110"/>
          </a:xfrm>
          <a:prstGeom prst="rect">
            <a:avLst/>
          </a:prstGeom>
          <a:gradFill flip="none" rotWithShape="1">
            <a:gsLst>
              <a:gs pos="0">
                <a:schemeClr val="accent6">
                  <a:lumMod val="67000"/>
                </a:schemeClr>
              </a:gs>
              <a:gs pos="30000">
                <a:schemeClr val="accent6">
                  <a:lumMod val="97000"/>
                  <a:lumOff val="3000"/>
                </a:schemeClr>
              </a:gs>
              <a:gs pos="100000">
                <a:schemeClr val="accent6">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1"/>
                </a:solidFill>
              </a:defRPr>
            </a:lvl1pPr>
          </a:lstStyle>
          <a:p>
            <a:r>
              <a:rPr lang="en-US" altLang="en-US" dirty="0"/>
              <a:t>ADJUST POSITIONS</a:t>
            </a:r>
          </a:p>
        </p:txBody>
      </p:sp>
      <p:sp>
        <p:nvSpPr>
          <p:cNvPr id="15" name="Text Box 11"/>
          <p:cNvSpPr txBox="1">
            <a:spLocks noChangeArrowheads="1"/>
          </p:cNvSpPr>
          <p:nvPr/>
        </p:nvSpPr>
        <p:spPr bwMode="auto">
          <a:xfrm>
            <a:off x="6804248" y="3175252"/>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FINALIZE JOB</a:t>
            </a:r>
            <a:endParaRPr lang="en-US" altLang="en-US" sz="1200" dirty="0">
              <a:solidFill>
                <a:schemeClr val="bg2">
                  <a:lumMod val="75000"/>
                </a:schemeClr>
              </a:solidFill>
            </a:endParaRPr>
          </a:p>
        </p:txBody>
      </p:sp>
      <p:sp>
        <p:nvSpPr>
          <p:cNvPr id="16" name="Text Box 11"/>
          <p:cNvSpPr txBox="1">
            <a:spLocks noChangeArrowheads="1"/>
          </p:cNvSpPr>
          <p:nvPr/>
        </p:nvSpPr>
        <p:spPr bwMode="auto">
          <a:xfrm>
            <a:off x="6808259" y="3597868"/>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PRINT MODELS</a:t>
            </a:r>
            <a:endParaRPr lang="en-US" altLang="en-US" sz="1200" dirty="0">
              <a:solidFill>
                <a:schemeClr val="bg2">
                  <a:lumMod val="75000"/>
                </a:schemeClr>
              </a:solidFill>
            </a:endParaRPr>
          </a:p>
        </p:txBody>
      </p:sp>
      <p:cxnSp>
        <p:nvCxnSpPr>
          <p:cNvPr id="4" name="Straight Arrow Connector 3"/>
          <p:cNvCxnSpPr/>
          <p:nvPr/>
        </p:nvCxnSpPr>
        <p:spPr>
          <a:xfrm flipV="1">
            <a:off x="1626704" y="3048000"/>
            <a:ext cx="2362200" cy="949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1626704" y="2402822"/>
            <a:ext cx="2362200" cy="949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626704" y="2617881"/>
            <a:ext cx="2362200" cy="949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626704" y="2832940"/>
            <a:ext cx="2362200" cy="949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rot="20207956">
            <a:off x="2365690" y="3632847"/>
            <a:ext cx="1562928" cy="338554"/>
          </a:xfrm>
          <a:prstGeom prst="rect">
            <a:avLst/>
          </a:prstGeom>
          <a:noFill/>
        </p:spPr>
        <p:txBody>
          <a:bodyPr wrap="none" rtlCol="0">
            <a:spAutoFit/>
          </a:bodyPr>
          <a:lstStyle/>
          <a:p>
            <a:r>
              <a:rPr lang="en-US" sz="1600" dirty="0" smtClean="0"/>
              <a:t>Print head travel</a:t>
            </a:r>
            <a:endParaRPr lang="en-US" sz="1600" dirty="0"/>
          </a:p>
        </p:txBody>
      </p:sp>
    </p:spTree>
    <p:extLst>
      <p:ext uri="{BB962C8B-B14F-4D97-AF65-F5344CB8AC3E}">
        <p14:creationId xmlns:p14="http://schemas.microsoft.com/office/powerpoint/2010/main" val="2964884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srcRect l="10849"/>
          <a:stretch>
            <a:fillRect/>
          </a:stretch>
        </p:blipFill>
        <p:spPr>
          <a:xfrm flipH="1">
            <a:off x="-1" y="0"/>
            <a:ext cx="9144001" cy="6858000"/>
          </a:xfrm>
          <a:prstGeom prst="rect">
            <a:avLst/>
          </a:prstGeom>
        </p:spPr>
      </p:pic>
      <p:sp>
        <p:nvSpPr>
          <p:cNvPr id="8" name="Rectangle 7"/>
          <p:cNvSpPr/>
          <p:nvPr/>
        </p:nvSpPr>
        <p:spPr>
          <a:xfrm>
            <a:off x="0" y="13447"/>
            <a:ext cx="9144000" cy="1129553"/>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כותרת 2"/>
          <p:cNvSpPr>
            <a:spLocks noGrp="1"/>
          </p:cNvSpPr>
          <p:nvPr>
            <p:ph type="title"/>
          </p:nvPr>
        </p:nvSpPr>
        <p:spPr/>
        <p:txBody>
          <a:bodyPr/>
          <a:lstStyle/>
          <a:p>
            <a:r>
              <a:rPr lang="en-US" dirty="0" smtClean="0"/>
              <a:t>NESTING - ADVANTAGES</a:t>
            </a:r>
            <a:endParaRPr lang="he-IL" dirty="0"/>
          </a:p>
        </p:txBody>
      </p:sp>
      <p:sp>
        <p:nvSpPr>
          <p:cNvPr id="32" name="מלבן 3"/>
          <p:cNvSpPr/>
          <p:nvPr/>
        </p:nvSpPr>
        <p:spPr>
          <a:xfrm>
            <a:off x="609599" y="1618701"/>
            <a:ext cx="3406649" cy="650445"/>
          </a:xfrm>
          <a:prstGeom prst="rect">
            <a:avLst/>
          </a:prstGeom>
          <a:solidFill>
            <a:schemeClr val="bg1"/>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5"/>
                </a:solidFill>
              </a:rPr>
              <a:t>Less waste</a:t>
            </a:r>
            <a:endParaRPr lang="he-IL" sz="2000" dirty="0">
              <a:solidFill>
                <a:schemeClr val="accent5"/>
              </a:solidFill>
            </a:endParaRPr>
          </a:p>
        </p:txBody>
      </p:sp>
      <p:sp>
        <p:nvSpPr>
          <p:cNvPr id="11" name="מלבן 3"/>
          <p:cNvSpPr/>
          <p:nvPr/>
        </p:nvSpPr>
        <p:spPr>
          <a:xfrm>
            <a:off x="609599" y="2516313"/>
            <a:ext cx="3406649" cy="650445"/>
          </a:xfrm>
          <a:prstGeom prst="rect">
            <a:avLst/>
          </a:prstGeom>
          <a:solidFill>
            <a:schemeClr val="bg1"/>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5"/>
                </a:solidFill>
              </a:rPr>
              <a:t>Less motion/travel</a:t>
            </a:r>
            <a:endParaRPr lang="he-IL" sz="2000" dirty="0">
              <a:solidFill>
                <a:schemeClr val="accent5"/>
              </a:solidFill>
            </a:endParaRPr>
          </a:p>
        </p:txBody>
      </p:sp>
      <p:sp>
        <p:nvSpPr>
          <p:cNvPr id="12" name="מלבן 3"/>
          <p:cNvSpPr/>
          <p:nvPr/>
        </p:nvSpPr>
        <p:spPr>
          <a:xfrm>
            <a:off x="609599" y="3413925"/>
            <a:ext cx="3406649" cy="650445"/>
          </a:xfrm>
          <a:prstGeom prst="rect">
            <a:avLst/>
          </a:prstGeom>
          <a:solidFill>
            <a:schemeClr val="bg1"/>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5"/>
                </a:solidFill>
              </a:rPr>
              <a:t>Less space</a:t>
            </a:r>
            <a:endParaRPr lang="he-IL" sz="2000" dirty="0">
              <a:solidFill>
                <a:schemeClr val="accent5"/>
              </a:solidFill>
            </a:endParaRPr>
          </a:p>
        </p:txBody>
      </p:sp>
      <p:sp>
        <p:nvSpPr>
          <p:cNvPr id="9" name="מלבן 3"/>
          <p:cNvSpPr/>
          <p:nvPr/>
        </p:nvSpPr>
        <p:spPr>
          <a:xfrm>
            <a:off x="609599" y="4311537"/>
            <a:ext cx="3406649" cy="650445"/>
          </a:xfrm>
          <a:prstGeom prst="rect">
            <a:avLst/>
          </a:prstGeom>
          <a:solidFill>
            <a:schemeClr val="bg1"/>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5"/>
                </a:solidFill>
              </a:rPr>
              <a:t>More items</a:t>
            </a:r>
            <a:endParaRPr lang="he-IL" sz="2000" dirty="0">
              <a:solidFill>
                <a:schemeClr val="accent5"/>
              </a:solidFill>
            </a:endParaRPr>
          </a:p>
        </p:txBody>
      </p:sp>
    </p:spTree>
    <p:extLst>
      <p:ext uri="{BB962C8B-B14F-4D97-AF65-F5344CB8AC3E}">
        <p14:creationId xmlns:p14="http://schemas.microsoft.com/office/powerpoint/2010/main" val="25674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1" grpId="0" animBg="1"/>
      <p:bldP spid="12"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dirty="0"/>
              <a:t>POLYJET – OBJET STUDIO</a:t>
            </a:r>
            <a:endParaRPr lang="en-US" altLang="en-US" dirty="0" smtClean="0"/>
          </a:p>
        </p:txBody>
      </p:sp>
      <p:pic>
        <p:nvPicPr>
          <p:cNvPr id="54275" name="Picture 1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33400" y="1447800"/>
            <a:ext cx="589835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6660232" y="6291535"/>
            <a:ext cx="2133600" cy="365125"/>
          </a:xfrm>
          <a:prstGeom prst="rect">
            <a:avLst/>
          </a:prstGeom>
        </p:spPr>
        <p:txBody>
          <a:bodyPr/>
          <a:lstStyle/>
          <a:p>
            <a:fld id="{F8DB3058-47BD-481C-B27B-01471DB8ABAE}" type="slidenum">
              <a:rPr lang="he-IL" smtClean="0"/>
              <a:pPr/>
              <a:t>50</a:t>
            </a:fld>
            <a:endParaRPr lang="he-IL" dirty="0"/>
          </a:p>
        </p:txBody>
      </p:sp>
      <p:sp>
        <p:nvSpPr>
          <p:cNvPr id="11" name="Text Box 7"/>
          <p:cNvSpPr txBox="1">
            <a:spLocks noChangeArrowheads="1"/>
          </p:cNvSpPr>
          <p:nvPr/>
        </p:nvSpPr>
        <p:spPr bwMode="auto">
          <a:xfrm>
            <a:off x="6804248" y="1484784"/>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2">
                    <a:lumMod val="75000"/>
                  </a:schemeClr>
                </a:solidFill>
              </a:defRPr>
            </a:lvl1pPr>
          </a:lstStyle>
          <a:p>
            <a:r>
              <a:rPr lang="en-US" altLang="en-US" dirty="0"/>
              <a:t>OPEN OBJET STUDIO</a:t>
            </a:r>
          </a:p>
        </p:txBody>
      </p:sp>
      <p:sp>
        <p:nvSpPr>
          <p:cNvPr id="12" name="Text Box 8"/>
          <p:cNvSpPr txBox="1">
            <a:spLocks noChangeArrowheads="1"/>
          </p:cNvSpPr>
          <p:nvPr/>
        </p:nvSpPr>
        <p:spPr bwMode="auto">
          <a:xfrm>
            <a:off x="6804248" y="1907401"/>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2">
                    <a:lumMod val="75000"/>
                  </a:schemeClr>
                </a:solidFill>
              </a:defRPr>
            </a:lvl1pPr>
          </a:lstStyle>
          <a:p>
            <a:r>
              <a:rPr lang="en-US" altLang="en-US" dirty="0"/>
              <a:t>IMPORT FILES</a:t>
            </a:r>
          </a:p>
        </p:txBody>
      </p:sp>
      <p:sp>
        <p:nvSpPr>
          <p:cNvPr id="13" name="Text Box 9"/>
          <p:cNvSpPr txBox="1">
            <a:spLocks noChangeArrowheads="1"/>
          </p:cNvSpPr>
          <p:nvPr/>
        </p:nvSpPr>
        <p:spPr bwMode="auto">
          <a:xfrm>
            <a:off x="6804248" y="2330018"/>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2">
                    <a:lumMod val="75000"/>
                  </a:schemeClr>
                </a:solidFill>
              </a:defRPr>
            </a:lvl1pPr>
          </a:lstStyle>
          <a:p>
            <a:r>
              <a:rPr lang="en-US" altLang="en-US" dirty="0"/>
              <a:t>PLACE MODELS</a:t>
            </a:r>
          </a:p>
        </p:txBody>
      </p:sp>
      <p:sp>
        <p:nvSpPr>
          <p:cNvPr id="14" name="Text Box 10"/>
          <p:cNvSpPr txBox="1">
            <a:spLocks noChangeArrowheads="1"/>
          </p:cNvSpPr>
          <p:nvPr/>
        </p:nvSpPr>
        <p:spPr bwMode="auto">
          <a:xfrm>
            <a:off x="6804248" y="2752635"/>
            <a:ext cx="1944214" cy="400110"/>
          </a:xfrm>
          <a:prstGeom prst="rect">
            <a:avLst/>
          </a:prstGeom>
          <a:gradFill flip="none" rotWithShape="1">
            <a:gsLst>
              <a:gs pos="0">
                <a:schemeClr val="accent6">
                  <a:lumMod val="67000"/>
                </a:schemeClr>
              </a:gs>
              <a:gs pos="30000">
                <a:schemeClr val="accent6">
                  <a:lumMod val="97000"/>
                  <a:lumOff val="3000"/>
                </a:schemeClr>
              </a:gs>
              <a:gs pos="100000">
                <a:schemeClr val="accent6">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1"/>
                </a:solidFill>
              </a:defRPr>
            </a:lvl1pPr>
          </a:lstStyle>
          <a:p>
            <a:r>
              <a:rPr lang="en-US" altLang="en-US" dirty="0"/>
              <a:t>ADJUST POSITIONS</a:t>
            </a:r>
          </a:p>
        </p:txBody>
      </p:sp>
      <p:sp>
        <p:nvSpPr>
          <p:cNvPr id="15" name="Text Box 11"/>
          <p:cNvSpPr txBox="1">
            <a:spLocks noChangeArrowheads="1"/>
          </p:cNvSpPr>
          <p:nvPr/>
        </p:nvSpPr>
        <p:spPr bwMode="auto">
          <a:xfrm>
            <a:off x="6804248" y="3175252"/>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FINALIZE JOB</a:t>
            </a:r>
            <a:endParaRPr lang="en-US" altLang="en-US" sz="1200" dirty="0">
              <a:solidFill>
                <a:schemeClr val="bg2">
                  <a:lumMod val="75000"/>
                </a:schemeClr>
              </a:solidFill>
            </a:endParaRPr>
          </a:p>
        </p:txBody>
      </p:sp>
      <p:sp>
        <p:nvSpPr>
          <p:cNvPr id="16" name="Text Box 11"/>
          <p:cNvSpPr txBox="1">
            <a:spLocks noChangeArrowheads="1"/>
          </p:cNvSpPr>
          <p:nvPr/>
        </p:nvSpPr>
        <p:spPr bwMode="auto">
          <a:xfrm>
            <a:off x="6808259" y="3597868"/>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PRINT MODELS</a:t>
            </a:r>
            <a:endParaRPr lang="en-US" altLang="en-US" sz="1200" dirty="0">
              <a:solidFill>
                <a:schemeClr val="bg2">
                  <a:lumMod val="75000"/>
                </a:schemeClr>
              </a:solidFill>
            </a:endParaRPr>
          </a:p>
        </p:txBody>
      </p:sp>
      <p:cxnSp>
        <p:nvCxnSpPr>
          <p:cNvPr id="19" name="Straight Arrow Connector 18"/>
          <p:cNvCxnSpPr/>
          <p:nvPr/>
        </p:nvCxnSpPr>
        <p:spPr>
          <a:xfrm flipV="1">
            <a:off x="1752600" y="3124200"/>
            <a:ext cx="2743200" cy="10198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1658494" y="3159384"/>
            <a:ext cx="932306" cy="2872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666078" y="3385287"/>
            <a:ext cx="984095" cy="346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702770" y="2999767"/>
            <a:ext cx="2640630" cy="9574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rot="20207956">
            <a:off x="2365690" y="3632847"/>
            <a:ext cx="1562928" cy="338554"/>
          </a:xfrm>
          <a:prstGeom prst="rect">
            <a:avLst/>
          </a:prstGeom>
          <a:noFill/>
        </p:spPr>
        <p:txBody>
          <a:bodyPr wrap="none" rtlCol="0">
            <a:spAutoFit/>
          </a:bodyPr>
          <a:lstStyle/>
          <a:p>
            <a:r>
              <a:rPr lang="en-US" sz="1600" dirty="0" smtClean="0"/>
              <a:t>Print head travel</a:t>
            </a:r>
            <a:endParaRPr lang="en-US" sz="1600" dirty="0"/>
          </a:p>
        </p:txBody>
      </p:sp>
    </p:spTree>
    <p:extLst>
      <p:ext uri="{BB962C8B-B14F-4D97-AF65-F5344CB8AC3E}">
        <p14:creationId xmlns:p14="http://schemas.microsoft.com/office/powerpoint/2010/main" val="2944053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dirty="0"/>
              <a:t>POLYJET – OBJET STUDIO</a:t>
            </a:r>
            <a:endParaRPr lang="en-US" altLang="en-US" dirty="0" smtClean="0"/>
          </a:p>
        </p:txBody>
      </p:sp>
      <p:pic>
        <p:nvPicPr>
          <p:cNvPr id="54275" name="Picture 15"/>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533400" y="1484784"/>
            <a:ext cx="6044488" cy="4517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6660232" y="6291535"/>
            <a:ext cx="2133600" cy="365125"/>
          </a:xfrm>
          <a:prstGeom prst="rect">
            <a:avLst/>
          </a:prstGeom>
        </p:spPr>
        <p:txBody>
          <a:bodyPr/>
          <a:lstStyle/>
          <a:p>
            <a:fld id="{F8DB3058-47BD-481C-B27B-01471DB8ABAE}" type="slidenum">
              <a:rPr lang="he-IL" smtClean="0"/>
              <a:pPr/>
              <a:t>51</a:t>
            </a:fld>
            <a:endParaRPr lang="he-IL" dirty="0"/>
          </a:p>
        </p:txBody>
      </p:sp>
      <p:pic>
        <p:nvPicPr>
          <p:cNvPr id="11" name="Picture 1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5128" t="19420" r="10494" b="6368"/>
          <a:stretch/>
        </p:blipFill>
        <p:spPr bwMode="auto">
          <a:xfrm>
            <a:off x="1447800" y="2438400"/>
            <a:ext cx="4432725" cy="3429000"/>
          </a:xfrm>
          <a:prstGeom prst="snipRoundRect">
            <a:avLst>
              <a:gd name="adj1" fmla="val 50000"/>
              <a:gd name="adj2" fmla="val 1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7"/>
          <p:cNvSpPr txBox="1">
            <a:spLocks noChangeArrowheads="1"/>
          </p:cNvSpPr>
          <p:nvPr/>
        </p:nvSpPr>
        <p:spPr bwMode="auto">
          <a:xfrm>
            <a:off x="6804248" y="1484784"/>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2">
                    <a:lumMod val="75000"/>
                  </a:schemeClr>
                </a:solidFill>
              </a:defRPr>
            </a:lvl1pPr>
          </a:lstStyle>
          <a:p>
            <a:r>
              <a:rPr lang="en-US" altLang="en-US" dirty="0"/>
              <a:t>OPEN OBJET STUDIO</a:t>
            </a:r>
          </a:p>
        </p:txBody>
      </p:sp>
      <p:sp>
        <p:nvSpPr>
          <p:cNvPr id="13" name="Text Box 8"/>
          <p:cNvSpPr txBox="1">
            <a:spLocks noChangeArrowheads="1"/>
          </p:cNvSpPr>
          <p:nvPr/>
        </p:nvSpPr>
        <p:spPr bwMode="auto">
          <a:xfrm>
            <a:off x="6804248" y="1907401"/>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2">
                    <a:lumMod val="75000"/>
                  </a:schemeClr>
                </a:solidFill>
              </a:defRPr>
            </a:lvl1pPr>
          </a:lstStyle>
          <a:p>
            <a:r>
              <a:rPr lang="en-US" altLang="en-US" dirty="0"/>
              <a:t>IMPORT FILES</a:t>
            </a:r>
          </a:p>
        </p:txBody>
      </p:sp>
      <p:sp>
        <p:nvSpPr>
          <p:cNvPr id="14" name="Text Box 9"/>
          <p:cNvSpPr txBox="1">
            <a:spLocks noChangeArrowheads="1"/>
          </p:cNvSpPr>
          <p:nvPr/>
        </p:nvSpPr>
        <p:spPr bwMode="auto">
          <a:xfrm>
            <a:off x="6804248" y="2330018"/>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2">
                    <a:lumMod val="75000"/>
                  </a:schemeClr>
                </a:solidFill>
              </a:defRPr>
            </a:lvl1pPr>
          </a:lstStyle>
          <a:p>
            <a:r>
              <a:rPr lang="en-US" altLang="en-US" dirty="0"/>
              <a:t>PLACE MODELS</a:t>
            </a:r>
          </a:p>
        </p:txBody>
      </p:sp>
      <p:sp>
        <p:nvSpPr>
          <p:cNvPr id="15" name="Text Box 10"/>
          <p:cNvSpPr txBox="1">
            <a:spLocks noChangeArrowheads="1"/>
          </p:cNvSpPr>
          <p:nvPr/>
        </p:nvSpPr>
        <p:spPr bwMode="auto">
          <a:xfrm>
            <a:off x="6804248" y="2752635"/>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2">
                    <a:lumMod val="75000"/>
                  </a:schemeClr>
                </a:solidFill>
              </a:defRPr>
            </a:lvl1pPr>
          </a:lstStyle>
          <a:p>
            <a:r>
              <a:rPr lang="en-US" altLang="en-US" dirty="0"/>
              <a:t>ADJUST POSITIONS</a:t>
            </a:r>
          </a:p>
        </p:txBody>
      </p:sp>
      <p:sp>
        <p:nvSpPr>
          <p:cNvPr id="16" name="Text Box 11"/>
          <p:cNvSpPr txBox="1">
            <a:spLocks noChangeArrowheads="1"/>
          </p:cNvSpPr>
          <p:nvPr/>
        </p:nvSpPr>
        <p:spPr bwMode="auto">
          <a:xfrm>
            <a:off x="6804248" y="3175252"/>
            <a:ext cx="1944214" cy="400110"/>
          </a:xfrm>
          <a:prstGeom prst="rect">
            <a:avLst/>
          </a:prstGeom>
          <a:gradFill flip="none" rotWithShape="1">
            <a:gsLst>
              <a:gs pos="0">
                <a:schemeClr val="accent6">
                  <a:lumMod val="67000"/>
                </a:schemeClr>
              </a:gs>
              <a:gs pos="30000">
                <a:schemeClr val="accent6">
                  <a:lumMod val="97000"/>
                  <a:lumOff val="3000"/>
                </a:schemeClr>
              </a:gs>
              <a:gs pos="100000">
                <a:schemeClr val="accent6">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1"/>
                </a:solidFill>
              </a:defRPr>
            </a:lvl1pPr>
          </a:lstStyle>
          <a:p>
            <a:r>
              <a:rPr lang="en-US" altLang="en-US" dirty="0"/>
              <a:t>FINALIZE JOB</a:t>
            </a:r>
          </a:p>
        </p:txBody>
      </p:sp>
      <p:sp>
        <p:nvSpPr>
          <p:cNvPr id="19" name="Text Box 11"/>
          <p:cNvSpPr txBox="1">
            <a:spLocks noChangeArrowheads="1"/>
          </p:cNvSpPr>
          <p:nvPr/>
        </p:nvSpPr>
        <p:spPr bwMode="auto">
          <a:xfrm>
            <a:off x="6808259" y="3597868"/>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PRINT MODELS</a:t>
            </a:r>
            <a:endParaRPr lang="en-US" altLang="en-US" sz="1200" dirty="0">
              <a:solidFill>
                <a:schemeClr val="bg2">
                  <a:lumMod val="75000"/>
                </a:schemeClr>
              </a:solidFill>
            </a:endParaRPr>
          </a:p>
        </p:txBody>
      </p:sp>
      <p:sp>
        <p:nvSpPr>
          <p:cNvPr id="20" name="Rectangle 19"/>
          <p:cNvSpPr/>
          <p:nvPr/>
        </p:nvSpPr>
        <p:spPr>
          <a:xfrm>
            <a:off x="4381500" y="1818747"/>
            <a:ext cx="1638300" cy="577418"/>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21" name="Rounded Rectangle 20"/>
          <p:cNvSpPr/>
          <p:nvPr/>
        </p:nvSpPr>
        <p:spPr>
          <a:xfrm>
            <a:off x="2153478" y="1905000"/>
            <a:ext cx="1752600" cy="38100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smtClean="0"/>
              <a:t>Select material</a:t>
            </a:r>
            <a:r>
              <a:rPr lang="en-US" sz="1600" i="1" dirty="0" smtClean="0"/>
              <a:t>.</a:t>
            </a:r>
            <a:endParaRPr lang="en-US" sz="1600" dirty="0"/>
          </a:p>
        </p:txBody>
      </p:sp>
      <p:cxnSp>
        <p:nvCxnSpPr>
          <p:cNvPr id="22" name="Straight Arrow Connector 21"/>
          <p:cNvCxnSpPr/>
          <p:nvPr/>
        </p:nvCxnSpPr>
        <p:spPr>
          <a:xfrm rot="10800000" flipH="1">
            <a:off x="3882726" y="2103120"/>
            <a:ext cx="457200" cy="1588"/>
          </a:xfrm>
          <a:prstGeom prst="straightConnector1">
            <a:avLst/>
          </a:prstGeom>
          <a:ln>
            <a:solidFill>
              <a:schemeClr val="accent6">
                <a:lumMod val="75000"/>
              </a:schemeClr>
            </a:solidFill>
            <a:headEnd type="none" w="med" len="med"/>
            <a:tailEnd type="triangle" w="med" len="med"/>
          </a:ln>
          <a:effectLst/>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321713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dirty="0"/>
              <a:t>POLYJET – OBJET STUDIO</a:t>
            </a:r>
            <a:endParaRPr lang="en-US" altLang="en-US" dirty="0" smtClean="0"/>
          </a:p>
        </p:txBody>
      </p:sp>
      <p:pic>
        <p:nvPicPr>
          <p:cNvPr id="54275" name="Picture 15"/>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533400" y="1484784"/>
            <a:ext cx="6044488" cy="4517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6660232" y="6291535"/>
            <a:ext cx="2133600" cy="365125"/>
          </a:xfrm>
          <a:prstGeom prst="rect">
            <a:avLst/>
          </a:prstGeom>
        </p:spPr>
        <p:txBody>
          <a:bodyPr/>
          <a:lstStyle/>
          <a:p>
            <a:fld id="{F8DB3058-47BD-481C-B27B-01471DB8ABAE}" type="slidenum">
              <a:rPr lang="he-IL" smtClean="0"/>
              <a:pPr/>
              <a:t>52</a:t>
            </a:fld>
            <a:endParaRPr lang="he-IL" dirty="0"/>
          </a:p>
        </p:txBody>
      </p:sp>
      <p:pic>
        <p:nvPicPr>
          <p:cNvPr id="11" name="Picture 1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5128" t="19420" r="10494" b="6368"/>
          <a:stretch/>
        </p:blipFill>
        <p:spPr bwMode="auto">
          <a:xfrm>
            <a:off x="1447800" y="2438400"/>
            <a:ext cx="4432725" cy="3429000"/>
          </a:xfrm>
          <a:prstGeom prst="snipRoundRect">
            <a:avLst>
              <a:gd name="adj1" fmla="val 50000"/>
              <a:gd name="adj2" fmla="val 1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7"/>
          <p:cNvSpPr txBox="1">
            <a:spLocks noChangeArrowheads="1"/>
          </p:cNvSpPr>
          <p:nvPr/>
        </p:nvSpPr>
        <p:spPr bwMode="auto">
          <a:xfrm>
            <a:off x="6804248" y="1484784"/>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2">
                    <a:lumMod val="75000"/>
                  </a:schemeClr>
                </a:solidFill>
              </a:defRPr>
            </a:lvl1pPr>
          </a:lstStyle>
          <a:p>
            <a:r>
              <a:rPr lang="en-US" altLang="en-US" dirty="0"/>
              <a:t>OPEN OBJET STUDIO</a:t>
            </a:r>
          </a:p>
        </p:txBody>
      </p:sp>
      <p:sp>
        <p:nvSpPr>
          <p:cNvPr id="13" name="Text Box 8"/>
          <p:cNvSpPr txBox="1">
            <a:spLocks noChangeArrowheads="1"/>
          </p:cNvSpPr>
          <p:nvPr/>
        </p:nvSpPr>
        <p:spPr bwMode="auto">
          <a:xfrm>
            <a:off x="6804248" y="1907401"/>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2">
                    <a:lumMod val="75000"/>
                  </a:schemeClr>
                </a:solidFill>
              </a:defRPr>
            </a:lvl1pPr>
          </a:lstStyle>
          <a:p>
            <a:r>
              <a:rPr lang="en-US" altLang="en-US" dirty="0"/>
              <a:t>IMPORT FILES</a:t>
            </a:r>
          </a:p>
        </p:txBody>
      </p:sp>
      <p:sp>
        <p:nvSpPr>
          <p:cNvPr id="14" name="Text Box 9"/>
          <p:cNvSpPr txBox="1">
            <a:spLocks noChangeArrowheads="1"/>
          </p:cNvSpPr>
          <p:nvPr/>
        </p:nvSpPr>
        <p:spPr bwMode="auto">
          <a:xfrm>
            <a:off x="6804248" y="2330018"/>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2">
                    <a:lumMod val="75000"/>
                  </a:schemeClr>
                </a:solidFill>
              </a:defRPr>
            </a:lvl1pPr>
          </a:lstStyle>
          <a:p>
            <a:r>
              <a:rPr lang="en-US" altLang="en-US" dirty="0"/>
              <a:t>PLACE MODELS</a:t>
            </a:r>
          </a:p>
        </p:txBody>
      </p:sp>
      <p:sp>
        <p:nvSpPr>
          <p:cNvPr id="15" name="Text Box 10"/>
          <p:cNvSpPr txBox="1">
            <a:spLocks noChangeArrowheads="1"/>
          </p:cNvSpPr>
          <p:nvPr/>
        </p:nvSpPr>
        <p:spPr bwMode="auto">
          <a:xfrm>
            <a:off x="6804248" y="2752635"/>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2">
                    <a:lumMod val="75000"/>
                  </a:schemeClr>
                </a:solidFill>
              </a:defRPr>
            </a:lvl1pPr>
          </a:lstStyle>
          <a:p>
            <a:r>
              <a:rPr lang="en-US" altLang="en-US" dirty="0"/>
              <a:t>ADJUST POSITIONS</a:t>
            </a:r>
          </a:p>
        </p:txBody>
      </p:sp>
      <p:sp>
        <p:nvSpPr>
          <p:cNvPr id="16" name="Text Box 11"/>
          <p:cNvSpPr txBox="1">
            <a:spLocks noChangeArrowheads="1"/>
          </p:cNvSpPr>
          <p:nvPr/>
        </p:nvSpPr>
        <p:spPr bwMode="auto">
          <a:xfrm>
            <a:off x="6804248" y="3175252"/>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2">
                    <a:lumMod val="75000"/>
                  </a:schemeClr>
                </a:solidFill>
              </a:defRPr>
            </a:lvl1pPr>
          </a:lstStyle>
          <a:p>
            <a:r>
              <a:rPr lang="en-US" altLang="en-US" dirty="0"/>
              <a:t>FINALIZE JOB</a:t>
            </a:r>
          </a:p>
        </p:txBody>
      </p:sp>
      <p:sp>
        <p:nvSpPr>
          <p:cNvPr id="19" name="Text Box 11"/>
          <p:cNvSpPr txBox="1">
            <a:spLocks noChangeArrowheads="1"/>
          </p:cNvSpPr>
          <p:nvPr/>
        </p:nvSpPr>
        <p:spPr bwMode="auto">
          <a:xfrm>
            <a:off x="6808259" y="3597868"/>
            <a:ext cx="1944214" cy="400110"/>
          </a:xfrm>
          <a:prstGeom prst="rect">
            <a:avLst/>
          </a:prstGeom>
          <a:gradFill flip="none" rotWithShape="1">
            <a:gsLst>
              <a:gs pos="0">
                <a:schemeClr val="accent6">
                  <a:lumMod val="67000"/>
                </a:schemeClr>
              </a:gs>
              <a:gs pos="30000">
                <a:schemeClr val="accent6">
                  <a:lumMod val="97000"/>
                  <a:lumOff val="3000"/>
                </a:schemeClr>
              </a:gs>
              <a:gs pos="100000">
                <a:schemeClr val="accent6">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1"/>
                </a:solidFill>
              </a:defRPr>
            </a:lvl1pPr>
          </a:lstStyle>
          <a:p>
            <a:r>
              <a:rPr lang="en-US" altLang="en-US" dirty="0"/>
              <a:t>PRINT MODELS</a:t>
            </a:r>
          </a:p>
        </p:txBody>
      </p:sp>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r="24039"/>
          <a:stretch/>
        </p:blipFill>
        <p:spPr>
          <a:xfrm>
            <a:off x="533400" y="1456973"/>
            <a:ext cx="6019800" cy="981427"/>
          </a:xfrm>
          <a:prstGeom prst="rect">
            <a:avLst/>
          </a:prstGeom>
        </p:spPr>
      </p:pic>
      <p:sp>
        <p:nvSpPr>
          <p:cNvPr id="17" name="Rectangle 16"/>
          <p:cNvSpPr/>
          <p:nvPr/>
        </p:nvSpPr>
        <p:spPr>
          <a:xfrm>
            <a:off x="1752600" y="1726303"/>
            <a:ext cx="381000" cy="577418"/>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18" name="Rectangle 17"/>
          <p:cNvSpPr/>
          <p:nvPr/>
        </p:nvSpPr>
        <p:spPr>
          <a:xfrm>
            <a:off x="1141229" y="1734298"/>
            <a:ext cx="381000" cy="577418"/>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20" name="Rounded Rectangle 19"/>
          <p:cNvSpPr/>
          <p:nvPr/>
        </p:nvSpPr>
        <p:spPr>
          <a:xfrm>
            <a:off x="2009246" y="1207339"/>
            <a:ext cx="1752600" cy="38100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Click </a:t>
            </a:r>
            <a:r>
              <a:rPr lang="en-US" sz="1600" b="1" i="1" dirty="0" smtClean="0"/>
              <a:t>Validate.</a:t>
            </a:r>
            <a:endParaRPr lang="en-US" sz="1600" dirty="0"/>
          </a:p>
        </p:txBody>
      </p:sp>
      <p:cxnSp>
        <p:nvCxnSpPr>
          <p:cNvPr id="21" name="Straight Arrow Connector 20"/>
          <p:cNvCxnSpPr/>
          <p:nvPr/>
        </p:nvCxnSpPr>
        <p:spPr>
          <a:xfrm flipH="1">
            <a:off x="1447800" y="1407047"/>
            <a:ext cx="561446" cy="287814"/>
          </a:xfrm>
          <a:prstGeom prst="straightConnector1">
            <a:avLst/>
          </a:prstGeom>
          <a:ln>
            <a:solidFill>
              <a:schemeClr val="accent6">
                <a:lumMod val="75000"/>
              </a:schemeClr>
            </a:solidFill>
            <a:headEnd type="none" w="med" len="med"/>
            <a:tailEnd type="triangle" w="med" len="med"/>
          </a:ln>
          <a:effectLst/>
        </p:spPr>
        <p:style>
          <a:lnRef idx="2">
            <a:schemeClr val="accent3"/>
          </a:lnRef>
          <a:fillRef idx="0">
            <a:schemeClr val="accent3"/>
          </a:fillRef>
          <a:effectRef idx="1">
            <a:schemeClr val="accent3"/>
          </a:effectRef>
          <a:fontRef idx="minor">
            <a:schemeClr val="tx1"/>
          </a:fontRef>
        </p:style>
      </p:cxnSp>
      <p:sp>
        <p:nvSpPr>
          <p:cNvPr id="22" name="Rounded Rectangle 21"/>
          <p:cNvSpPr/>
          <p:nvPr/>
        </p:nvSpPr>
        <p:spPr>
          <a:xfrm>
            <a:off x="2627129" y="1876131"/>
            <a:ext cx="1752600" cy="38100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Click </a:t>
            </a:r>
            <a:r>
              <a:rPr lang="en-US" sz="1600" b="1" i="1" dirty="0" smtClean="0"/>
              <a:t>Build.</a:t>
            </a:r>
            <a:endParaRPr lang="en-US" sz="1600" dirty="0"/>
          </a:p>
        </p:txBody>
      </p:sp>
      <p:cxnSp>
        <p:nvCxnSpPr>
          <p:cNvPr id="23" name="Straight Arrow Connector 22"/>
          <p:cNvCxnSpPr/>
          <p:nvPr/>
        </p:nvCxnSpPr>
        <p:spPr>
          <a:xfrm rot="10800000">
            <a:off x="2169929" y="2074251"/>
            <a:ext cx="457200" cy="1588"/>
          </a:xfrm>
          <a:prstGeom prst="straightConnector1">
            <a:avLst/>
          </a:prstGeom>
          <a:ln>
            <a:solidFill>
              <a:schemeClr val="accent6">
                <a:lumMod val="75000"/>
              </a:schemeClr>
            </a:solidFill>
            <a:headEnd type="none" w="med" len="med"/>
            <a:tailEnd type="triangle" w="med" len="med"/>
          </a:ln>
          <a:effectLst/>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443600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P spid="2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en-US" dirty="0" smtClean="0"/>
              <a:t>IN THIS LESSON </a:t>
            </a:r>
            <a:endParaRPr lang="he-IL" dirty="0"/>
          </a:p>
        </p:txBody>
      </p:sp>
      <p:sp>
        <p:nvSpPr>
          <p:cNvPr id="8" name="מציין מיקום תוכן 7"/>
          <p:cNvSpPr>
            <a:spLocks noGrp="1"/>
          </p:cNvSpPr>
          <p:nvPr>
            <p:ph idx="1"/>
          </p:nvPr>
        </p:nvSpPr>
        <p:spPr/>
        <p:txBody>
          <a:bodyPr/>
          <a:lstStyle/>
          <a:p>
            <a:pPr lvl="0"/>
            <a:r>
              <a:rPr lang="en-US" dirty="0">
                <a:solidFill>
                  <a:schemeClr val="bg1">
                    <a:lumMod val="65000"/>
                  </a:schemeClr>
                </a:solidFill>
              </a:rPr>
              <a:t>Nesting concepts: 2D</a:t>
            </a:r>
          </a:p>
          <a:p>
            <a:pPr lvl="0"/>
            <a:r>
              <a:rPr lang="en-US" dirty="0">
                <a:solidFill>
                  <a:schemeClr val="bg1">
                    <a:lumMod val="65000"/>
                  </a:schemeClr>
                </a:solidFill>
              </a:rPr>
              <a:t>Nesting concepts: 3D</a:t>
            </a:r>
          </a:p>
          <a:p>
            <a:pPr lvl="0"/>
            <a:r>
              <a:rPr lang="en-US" dirty="0" smtClean="0"/>
              <a:t>Nesting for 3D printing</a:t>
            </a:r>
          </a:p>
          <a:p>
            <a:pPr lvl="1"/>
            <a:r>
              <a:rPr lang="en-US" dirty="0" smtClean="0">
                <a:solidFill>
                  <a:schemeClr val="bg1">
                    <a:lumMod val="65000"/>
                  </a:schemeClr>
                </a:solidFill>
              </a:rPr>
              <a:t>PolyJet</a:t>
            </a:r>
          </a:p>
          <a:p>
            <a:pPr lvl="1"/>
            <a:r>
              <a:rPr lang="en-US" dirty="0" smtClean="0"/>
              <a:t>Fused Deposition Modeling</a:t>
            </a:r>
          </a:p>
        </p:txBody>
      </p:sp>
    </p:spTree>
    <p:extLst>
      <p:ext uri="{BB962C8B-B14F-4D97-AF65-F5344CB8AC3E}">
        <p14:creationId xmlns:p14="http://schemas.microsoft.com/office/powerpoint/2010/main" val="33789290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dirty="0"/>
              <a:t>FDM - </a:t>
            </a:r>
            <a:r>
              <a:rPr lang="en-US" altLang="en-US" dirty="0" smtClean="0"/>
              <a:t>INSIGHT</a:t>
            </a:r>
          </a:p>
        </p:txBody>
      </p:sp>
      <p:pic>
        <p:nvPicPr>
          <p:cNvPr id="54275" name="Picture 1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2406" y="1484784"/>
            <a:ext cx="457358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6660232" y="6291535"/>
            <a:ext cx="2133600" cy="365125"/>
          </a:xfrm>
          <a:prstGeom prst="rect">
            <a:avLst/>
          </a:prstGeom>
        </p:spPr>
        <p:txBody>
          <a:bodyPr/>
          <a:lstStyle/>
          <a:p>
            <a:fld id="{F8DB3058-47BD-481C-B27B-01471DB8ABAE}" type="slidenum">
              <a:rPr lang="he-IL" smtClean="0"/>
              <a:pPr/>
              <a:t>54</a:t>
            </a:fld>
            <a:endParaRPr lang="he-IL" dirty="0"/>
          </a:p>
        </p:txBody>
      </p:sp>
      <p:sp>
        <p:nvSpPr>
          <p:cNvPr id="17" name="Text Box 7"/>
          <p:cNvSpPr txBox="1">
            <a:spLocks noChangeArrowheads="1"/>
          </p:cNvSpPr>
          <p:nvPr/>
        </p:nvSpPr>
        <p:spPr bwMode="auto">
          <a:xfrm>
            <a:off x="6804248" y="1484784"/>
            <a:ext cx="1944214" cy="400110"/>
          </a:xfrm>
          <a:prstGeom prst="rect">
            <a:avLst/>
          </a:prstGeom>
          <a:gradFill flip="none" rotWithShape="1">
            <a:gsLst>
              <a:gs pos="0">
                <a:schemeClr val="accent6">
                  <a:lumMod val="67000"/>
                </a:schemeClr>
              </a:gs>
              <a:gs pos="30000">
                <a:schemeClr val="accent6">
                  <a:lumMod val="97000"/>
                  <a:lumOff val="3000"/>
                </a:schemeClr>
              </a:gs>
              <a:gs pos="100000">
                <a:schemeClr val="accent6">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2">
                    <a:lumMod val="75000"/>
                  </a:schemeClr>
                </a:solidFill>
              </a:defRPr>
            </a:lvl1pPr>
          </a:lstStyle>
          <a:p>
            <a:r>
              <a:rPr lang="en-US" altLang="en-US" dirty="0">
                <a:solidFill>
                  <a:schemeClr val="bg1"/>
                </a:solidFill>
              </a:rPr>
              <a:t>INSIGHT – MODEL SETUP</a:t>
            </a:r>
          </a:p>
        </p:txBody>
      </p:sp>
      <p:sp>
        <p:nvSpPr>
          <p:cNvPr id="28" name="Text Box 8"/>
          <p:cNvSpPr txBox="1">
            <a:spLocks noChangeArrowheads="1"/>
          </p:cNvSpPr>
          <p:nvPr/>
        </p:nvSpPr>
        <p:spPr bwMode="auto">
          <a:xfrm>
            <a:off x="6804248" y="1907401"/>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OPEN IN CONTROL CENTER</a:t>
            </a:r>
            <a:endParaRPr lang="en-US" altLang="en-US" sz="1200" dirty="0">
              <a:solidFill>
                <a:schemeClr val="bg2">
                  <a:lumMod val="75000"/>
                </a:schemeClr>
              </a:solidFill>
            </a:endParaRPr>
          </a:p>
        </p:txBody>
      </p:sp>
      <p:sp>
        <p:nvSpPr>
          <p:cNvPr id="29" name="Text Box 9"/>
          <p:cNvSpPr txBox="1">
            <a:spLocks noChangeArrowheads="1"/>
          </p:cNvSpPr>
          <p:nvPr/>
        </p:nvSpPr>
        <p:spPr bwMode="auto">
          <a:xfrm>
            <a:off x="6804248" y="2330018"/>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l" rtl="0">
              <a:defRPr sz="1200">
                <a:solidFill>
                  <a:schemeClr val="tx1">
                    <a:lumMod val="50000"/>
                    <a:lumOff val="50000"/>
                  </a:schemeClr>
                </a:solidFill>
              </a:defRPr>
            </a:lvl1pPr>
          </a:lstStyle>
          <a:p>
            <a:r>
              <a:rPr lang="en-US" altLang="en-US" dirty="0" smtClean="0">
                <a:solidFill>
                  <a:schemeClr val="bg2">
                    <a:lumMod val="75000"/>
                  </a:schemeClr>
                </a:solidFill>
              </a:rPr>
              <a:t>PLACE MODEL</a:t>
            </a:r>
            <a:endParaRPr lang="en-US" altLang="en-US" dirty="0">
              <a:solidFill>
                <a:schemeClr val="bg2">
                  <a:lumMod val="75000"/>
                </a:schemeClr>
              </a:solidFill>
            </a:endParaRPr>
          </a:p>
        </p:txBody>
      </p:sp>
      <p:sp>
        <p:nvSpPr>
          <p:cNvPr id="30" name="Text Box 10"/>
          <p:cNvSpPr txBox="1">
            <a:spLocks noChangeArrowheads="1"/>
          </p:cNvSpPr>
          <p:nvPr/>
        </p:nvSpPr>
        <p:spPr bwMode="auto">
          <a:xfrm>
            <a:off x="6804248" y="2752635"/>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COPY/ADD MODELS</a:t>
            </a:r>
            <a:endParaRPr lang="en-US" altLang="en-US" sz="1200" dirty="0">
              <a:solidFill>
                <a:schemeClr val="bg2">
                  <a:lumMod val="75000"/>
                </a:schemeClr>
              </a:solidFill>
            </a:endParaRPr>
          </a:p>
        </p:txBody>
      </p:sp>
      <p:sp>
        <p:nvSpPr>
          <p:cNvPr id="31" name="Text Box 11"/>
          <p:cNvSpPr txBox="1">
            <a:spLocks noChangeArrowheads="1"/>
          </p:cNvSpPr>
          <p:nvPr/>
        </p:nvSpPr>
        <p:spPr bwMode="auto">
          <a:xfrm>
            <a:off x="6804248" y="3175252"/>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FINALIZE JOB</a:t>
            </a:r>
            <a:endParaRPr lang="en-US" altLang="en-US" sz="1200" dirty="0">
              <a:solidFill>
                <a:schemeClr val="bg2">
                  <a:lumMod val="75000"/>
                </a:schemeClr>
              </a:solidFill>
            </a:endParaRPr>
          </a:p>
        </p:txBody>
      </p:sp>
      <p:sp>
        <p:nvSpPr>
          <p:cNvPr id="18" name="Text Box 11"/>
          <p:cNvSpPr txBox="1">
            <a:spLocks noChangeArrowheads="1"/>
          </p:cNvSpPr>
          <p:nvPr/>
        </p:nvSpPr>
        <p:spPr bwMode="auto">
          <a:xfrm>
            <a:off x="6808259" y="3597868"/>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SEND TO MODELER</a:t>
            </a:r>
            <a:endParaRPr lang="en-US" altLang="en-US" sz="1200" dirty="0">
              <a:solidFill>
                <a:schemeClr val="bg2">
                  <a:lumMod val="75000"/>
                </a:schemeClr>
              </a:solidFill>
            </a:endParaRPr>
          </a:p>
        </p:txBody>
      </p:sp>
    </p:spTree>
    <p:extLst>
      <p:ext uri="{BB962C8B-B14F-4D97-AF65-F5344CB8AC3E}">
        <p14:creationId xmlns:p14="http://schemas.microsoft.com/office/powerpoint/2010/main" val="2616759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ltLang="en-US" dirty="0"/>
              <a:t>FDM - CONTROL CENTER</a:t>
            </a:r>
            <a:endParaRPr lang="en-US" altLang="en-US" dirty="0" smtClean="0"/>
          </a:p>
        </p:txBody>
      </p:sp>
      <p:pic>
        <p:nvPicPr>
          <p:cNvPr id="79875"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56772" y="1239732"/>
            <a:ext cx="5058228"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4294967295"/>
          </p:nvPr>
        </p:nvSpPr>
        <p:spPr>
          <a:xfrm>
            <a:off x="6660232" y="6291535"/>
            <a:ext cx="2133600" cy="365125"/>
          </a:xfrm>
          <a:prstGeom prst="rect">
            <a:avLst/>
          </a:prstGeom>
        </p:spPr>
        <p:txBody>
          <a:bodyPr/>
          <a:lstStyle/>
          <a:p>
            <a:fld id="{F8DB3058-47BD-481C-B27B-01471DB8ABAE}" type="slidenum">
              <a:rPr lang="he-IL" smtClean="0"/>
              <a:pPr/>
              <a:t>55</a:t>
            </a:fld>
            <a:endParaRPr lang="he-IL" dirty="0"/>
          </a:p>
        </p:txBody>
      </p:sp>
      <p:sp>
        <p:nvSpPr>
          <p:cNvPr id="11" name="Text Box 7"/>
          <p:cNvSpPr txBox="1">
            <a:spLocks noChangeArrowheads="1"/>
          </p:cNvSpPr>
          <p:nvPr/>
        </p:nvSpPr>
        <p:spPr bwMode="auto">
          <a:xfrm>
            <a:off x="6804248" y="1484784"/>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2">
                    <a:lumMod val="75000"/>
                  </a:schemeClr>
                </a:solidFill>
              </a:defRPr>
            </a:lvl1pPr>
          </a:lstStyle>
          <a:p>
            <a:r>
              <a:rPr lang="en-US" altLang="en-US" dirty="0"/>
              <a:t>INSIGHT – MODEL SETUP</a:t>
            </a:r>
          </a:p>
        </p:txBody>
      </p:sp>
      <p:sp>
        <p:nvSpPr>
          <p:cNvPr id="12" name="Text Box 8"/>
          <p:cNvSpPr txBox="1">
            <a:spLocks noChangeArrowheads="1"/>
          </p:cNvSpPr>
          <p:nvPr/>
        </p:nvSpPr>
        <p:spPr bwMode="auto">
          <a:xfrm>
            <a:off x="6804248" y="1907401"/>
            <a:ext cx="1944214" cy="400110"/>
          </a:xfrm>
          <a:prstGeom prst="rect">
            <a:avLst/>
          </a:prstGeom>
          <a:gradFill flip="none" rotWithShape="1">
            <a:gsLst>
              <a:gs pos="0">
                <a:schemeClr val="accent6">
                  <a:lumMod val="67000"/>
                </a:schemeClr>
              </a:gs>
              <a:gs pos="30000">
                <a:schemeClr val="accent6">
                  <a:lumMod val="97000"/>
                  <a:lumOff val="3000"/>
                </a:schemeClr>
              </a:gs>
              <a:gs pos="100000">
                <a:schemeClr val="accent6">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1"/>
                </a:solidFill>
              </a:defRPr>
            </a:lvl1pPr>
          </a:lstStyle>
          <a:p>
            <a:r>
              <a:rPr lang="en-US" altLang="en-US" dirty="0"/>
              <a:t>OPEN IN CONTROL CENTER</a:t>
            </a:r>
          </a:p>
        </p:txBody>
      </p:sp>
      <p:sp>
        <p:nvSpPr>
          <p:cNvPr id="13" name="Text Box 9"/>
          <p:cNvSpPr txBox="1">
            <a:spLocks noChangeArrowheads="1"/>
          </p:cNvSpPr>
          <p:nvPr/>
        </p:nvSpPr>
        <p:spPr bwMode="auto">
          <a:xfrm>
            <a:off x="6804248" y="2330018"/>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l" rtl="0">
              <a:defRPr sz="1200">
                <a:solidFill>
                  <a:schemeClr val="tx1">
                    <a:lumMod val="50000"/>
                    <a:lumOff val="50000"/>
                  </a:schemeClr>
                </a:solidFill>
              </a:defRPr>
            </a:lvl1pPr>
          </a:lstStyle>
          <a:p>
            <a:r>
              <a:rPr lang="en-US" altLang="en-US" dirty="0" smtClean="0">
                <a:solidFill>
                  <a:schemeClr val="bg2">
                    <a:lumMod val="75000"/>
                  </a:schemeClr>
                </a:solidFill>
              </a:rPr>
              <a:t>PLACE MODEL</a:t>
            </a:r>
            <a:endParaRPr lang="en-US" altLang="en-US" dirty="0">
              <a:solidFill>
                <a:schemeClr val="bg2">
                  <a:lumMod val="75000"/>
                </a:schemeClr>
              </a:solidFill>
            </a:endParaRPr>
          </a:p>
        </p:txBody>
      </p:sp>
      <p:sp>
        <p:nvSpPr>
          <p:cNvPr id="14" name="Text Box 10"/>
          <p:cNvSpPr txBox="1">
            <a:spLocks noChangeArrowheads="1"/>
          </p:cNvSpPr>
          <p:nvPr/>
        </p:nvSpPr>
        <p:spPr bwMode="auto">
          <a:xfrm>
            <a:off x="6804248" y="2752635"/>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COPY/ADD MODELS</a:t>
            </a:r>
            <a:endParaRPr lang="en-US" altLang="en-US" sz="1200" dirty="0">
              <a:solidFill>
                <a:schemeClr val="bg2">
                  <a:lumMod val="75000"/>
                </a:schemeClr>
              </a:solidFill>
            </a:endParaRPr>
          </a:p>
        </p:txBody>
      </p:sp>
      <p:sp>
        <p:nvSpPr>
          <p:cNvPr id="15" name="Text Box 11"/>
          <p:cNvSpPr txBox="1">
            <a:spLocks noChangeArrowheads="1"/>
          </p:cNvSpPr>
          <p:nvPr/>
        </p:nvSpPr>
        <p:spPr bwMode="auto">
          <a:xfrm>
            <a:off x="6804248" y="3175252"/>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FINALIZE JOB</a:t>
            </a:r>
            <a:endParaRPr lang="en-US" altLang="en-US" sz="1200" dirty="0">
              <a:solidFill>
                <a:schemeClr val="bg2">
                  <a:lumMod val="75000"/>
                </a:schemeClr>
              </a:solidFill>
            </a:endParaRPr>
          </a:p>
        </p:txBody>
      </p:sp>
      <p:sp>
        <p:nvSpPr>
          <p:cNvPr id="16" name="Text Box 11"/>
          <p:cNvSpPr txBox="1">
            <a:spLocks noChangeArrowheads="1"/>
          </p:cNvSpPr>
          <p:nvPr/>
        </p:nvSpPr>
        <p:spPr bwMode="auto">
          <a:xfrm>
            <a:off x="6808259" y="3597868"/>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SEND TO MODELER</a:t>
            </a:r>
            <a:endParaRPr lang="en-US" altLang="en-US" sz="1200" dirty="0">
              <a:solidFill>
                <a:schemeClr val="bg2">
                  <a:lumMod val="75000"/>
                </a:schemeClr>
              </a:solidFill>
            </a:endParaRPr>
          </a:p>
        </p:txBody>
      </p:sp>
      <p:sp>
        <p:nvSpPr>
          <p:cNvPr id="17" name="Rectangle 16"/>
          <p:cNvSpPr/>
          <p:nvPr/>
        </p:nvSpPr>
        <p:spPr>
          <a:xfrm>
            <a:off x="3839816" y="2307511"/>
            <a:ext cx="732183" cy="311216"/>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18" name="Rounded Rectangle 17"/>
          <p:cNvSpPr/>
          <p:nvPr/>
        </p:nvSpPr>
        <p:spPr>
          <a:xfrm>
            <a:off x="1600200" y="2237727"/>
            <a:ext cx="1752600" cy="38100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Click </a:t>
            </a:r>
            <a:r>
              <a:rPr lang="en-US" sz="1600" b="1" i="1" dirty="0" smtClean="0"/>
              <a:t>Insert CMB.</a:t>
            </a:r>
            <a:endParaRPr lang="en-US" sz="1600" dirty="0"/>
          </a:p>
        </p:txBody>
      </p:sp>
      <p:cxnSp>
        <p:nvCxnSpPr>
          <p:cNvPr id="19" name="Straight Arrow Connector 18"/>
          <p:cNvCxnSpPr/>
          <p:nvPr/>
        </p:nvCxnSpPr>
        <p:spPr>
          <a:xfrm rot="10800000" flipH="1">
            <a:off x="3352800" y="2442408"/>
            <a:ext cx="457200" cy="1588"/>
          </a:xfrm>
          <a:prstGeom prst="straightConnector1">
            <a:avLst/>
          </a:prstGeom>
          <a:ln>
            <a:solidFill>
              <a:schemeClr val="accent6">
                <a:lumMod val="75000"/>
              </a:schemeClr>
            </a:solidFill>
            <a:headEnd type="none" w="med" len="med"/>
            <a:tailEnd type="triangle" w="med" len="med"/>
          </a:ln>
          <a:effectLst/>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869689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ltLang="en-US" dirty="0"/>
              <a:t>FDM - CONTROL CENTER</a:t>
            </a:r>
            <a:endParaRPr lang="en-US" altLang="en-US" dirty="0" smtClean="0"/>
          </a:p>
        </p:txBody>
      </p:sp>
      <p:pic>
        <p:nvPicPr>
          <p:cNvPr id="79875" name="Picture 5"/>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656998" y="1239732"/>
            <a:ext cx="5057775"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4294967295"/>
          </p:nvPr>
        </p:nvSpPr>
        <p:spPr>
          <a:xfrm>
            <a:off x="6660232" y="6291535"/>
            <a:ext cx="2133600" cy="365125"/>
          </a:xfrm>
          <a:prstGeom prst="rect">
            <a:avLst/>
          </a:prstGeom>
        </p:spPr>
        <p:txBody>
          <a:bodyPr/>
          <a:lstStyle/>
          <a:p>
            <a:fld id="{F8DB3058-47BD-481C-B27B-01471DB8ABAE}" type="slidenum">
              <a:rPr lang="he-IL" smtClean="0"/>
              <a:pPr/>
              <a:t>56</a:t>
            </a:fld>
            <a:endParaRPr lang="he-IL" dirty="0"/>
          </a:p>
        </p:txBody>
      </p:sp>
      <p:sp>
        <p:nvSpPr>
          <p:cNvPr id="11" name="Text Box 7"/>
          <p:cNvSpPr txBox="1">
            <a:spLocks noChangeArrowheads="1"/>
          </p:cNvSpPr>
          <p:nvPr/>
        </p:nvSpPr>
        <p:spPr bwMode="auto">
          <a:xfrm>
            <a:off x="6804248" y="1484784"/>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2">
                    <a:lumMod val="75000"/>
                  </a:schemeClr>
                </a:solidFill>
              </a:defRPr>
            </a:lvl1pPr>
          </a:lstStyle>
          <a:p>
            <a:r>
              <a:rPr lang="en-US" altLang="en-US" dirty="0"/>
              <a:t>INSIGHT – MODEL SETUP</a:t>
            </a:r>
          </a:p>
        </p:txBody>
      </p:sp>
      <p:sp>
        <p:nvSpPr>
          <p:cNvPr id="12" name="Text Box 8"/>
          <p:cNvSpPr txBox="1">
            <a:spLocks noChangeArrowheads="1"/>
          </p:cNvSpPr>
          <p:nvPr/>
        </p:nvSpPr>
        <p:spPr bwMode="auto">
          <a:xfrm>
            <a:off x="6804248" y="1907401"/>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2">
                    <a:lumMod val="75000"/>
                  </a:schemeClr>
                </a:solidFill>
              </a:defRPr>
            </a:lvl1pPr>
          </a:lstStyle>
          <a:p>
            <a:r>
              <a:rPr lang="en-US" altLang="en-US" dirty="0"/>
              <a:t>OPEN IN CONTROL CENTER</a:t>
            </a:r>
          </a:p>
        </p:txBody>
      </p:sp>
      <p:sp>
        <p:nvSpPr>
          <p:cNvPr id="13" name="Text Box 9"/>
          <p:cNvSpPr txBox="1">
            <a:spLocks noChangeArrowheads="1"/>
          </p:cNvSpPr>
          <p:nvPr/>
        </p:nvSpPr>
        <p:spPr bwMode="auto">
          <a:xfrm>
            <a:off x="6804248" y="2330018"/>
            <a:ext cx="1944214" cy="400110"/>
          </a:xfrm>
          <a:prstGeom prst="rect">
            <a:avLst/>
          </a:prstGeom>
          <a:gradFill flip="none" rotWithShape="1">
            <a:gsLst>
              <a:gs pos="0">
                <a:schemeClr val="accent6">
                  <a:lumMod val="67000"/>
                </a:schemeClr>
              </a:gs>
              <a:gs pos="30000">
                <a:schemeClr val="accent6">
                  <a:lumMod val="97000"/>
                  <a:lumOff val="3000"/>
                </a:schemeClr>
              </a:gs>
              <a:gs pos="100000">
                <a:schemeClr val="accent6">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1"/>
                </a:solidFill>
              </a:defRPr>
            </a:lvl1pPr>
          </a:lstStyle>
          <a:p>
            <a:r>
              <a:rPr lang="en-US" altLang="en-US" dirty="0"/>
              <a:t>PLACE MODEL</a:t>
            </a:r>
          </a:p>
        </p:txBody>
      </p:sp>
      <p:sp>
        <p:nvSpPr>
          <p:cNvPr id="14" name="Text Box 10"/>
          <p:cNvSpPr txBox="1">
            <a:spLocks noChangeArrowheads="1"/>
          </p:cNvSpPr>
          <p:nvPr/>
        </p:nvSpPr>
        <p:spPr bwMode="auto">
          <a:xfrm>
            <a:off x="6804248" y="2752635"/>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COPY/ADD MODELS</a:t>
            </a:r>
            <a:endParaRPr lang="en-US" altLang="en-US" sz="1200" dirty="0">
              <a:solidFill>
                <a:schemeClr val="bg2">
                  <a:lumMod val="75000"/>
                </a:schemeClr>
              </a:solidFill>
            </a:endParaRPr>
          </a:p>
        </p:txBody>
      </p:sp>
      <p:sp>
        <p:nvSpPr>
          <p:cNvPr id="15" name="Text Box 11"/>
          <p:cNvSpPr txBox="1">
            <a:spLocks noChangeArrowheads="1"/>
          </p:cNvSpPr>
          <p:nvPr/>
        </p:nvSpPr>
        <p:spPr bwMode="auto">
          <a:xfrm>
            <a:off x="6804248" y="3175252"/>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FINALIZE JOB</a:t>
            </a:r>
            <a:endParaRPr lang="en-US" altLang="en-US" sz="1200" dirty="0">
              <a:solidFill>
                <a:schemeClr val="bg2">
                  <a:lumMod val="75000"/>
                </a:schemeClr>
              </a:solidFill>
            </a:endParaRPr>
          </a:p>
        </p:txBody>
      </p:sp>
      <p:sp>
        <p:nvSpPr>
          <p:cNvPr id="16" name="Text Box 11"/>
          <p:cNvSpPr txBox="1">
            <a:spLocks noChangeArrowheads="1"/>
          </p:cNvSpPr>
          <p:nvPr/>
        </p:nvSpPr>
        <p:spPr bwMode="auto">
          <a:xfrm>
            <a:off x="6808259" y="3597868"/>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SEND TO MODELER</a:t>
            </a:r>
            <a:endParaRPr lang="en-US" altLang="en-US" sz="1200" dirty="0">
              <a:solidFill>
                <a:schemeClr val="bg2">
                  <a:lumMod val="75000"/>
                </a:schemeClr>
              </a:solidFill>
            </a:endParaRPr>
          </a:p>
        </p:txBody>
      </p:sp>
      <p:sp>
        <p:nvSpPr>
          <p:cNvPr id="2" name="Curved Up Arrow 1"/>
          <p:cNvSpPr/>
          <p:nvPr/>
        </p:nvSpPr>
        <p:spPr>
          <a:xfrm rot="12567616">
            <a:off x="1590031" y="2742272"/>
            <a:ext cx="1066800" cy="517485"/>
          </a:xfrm>
          <a:prstGeom prst="curvedUpArrow">
            <a:avLst/>
          </a:prstGeom>
          <a:solidFill>
            <a:schemeClr val="accent6"/>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Tree>
    <p:extLst>
      <p:ext uri="{BB962C8B-B14F-4D97-AF65-F5344CB8AC3E}">
        <p14:creationId xmlns:p14="http://schemas.microsoft.com/office/powerpoint/2010/main" val="3378329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3" descr="Control Center Pack-Copi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5882" y="1239732"/>
            <a:ext cx="5715000" cy="455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2"/>
          <p:cNvSpPr>
            <a:spLocks noGrp="1" noChangeArrowheads="1"/>
          </p:cNvSpPr>
          <p:nvPr>
            <p:ph type="title"/>
          </p:nvPr>
        </p:nvSpPr>
        <p:spPr/>
        <p:txBody>
          <a:bodyPr/>
          <a:lstStyle/>
          <a:p>
            <a:r>
              <a:rPr lang="en-US" altLang="en-US" dirty="0"/>
              <a:t>FDM - CONTROL CENTER</a:t>
            </a:r>
            <a:endParaRPr lang="en-US" altLang="en-US" dirty="0" smtClean="0"/>
          </a:p>
        </p:txBody>
      </p:sp>
      <p:sp>
        <p:nvSpPr>
          <p:cNvPr id="80900" name="Rectangle 5"/>
          <p:cNvSpPr>
            <a:spLocks noChangeArrowheads="1"/>
          </p:cNvSpPr>
          <p:nvPr/>
        </p:nvSpPr>
        <p:spPr bwMode="auto">
          <a:xfrm>
            <a:off x="4053430" y="2651815"/>
            <a:ext cx="762000" cy="1524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endParaRPr lang="en-US" altLang="en-US" dirty="0"/>
          </a:p>
        </p:txBody>
      </p:sp>
      <p:sp>
        <p:nvSpPr>
          <p:cNvPr id="3" name="Slide Number Placeholder 2"/>
          <p:cNvSpPr>
            <a:spLocks noGrp="1"/>
          </p:cNvSpPr>
          <p:nvPr>
            <p:ph type="sldNum" sz="quarter" idx="4294967295"/>
          </p:nvPr>
        </p:nvSpPr>
        <p:spPr>
          <a:xfrm>
            <a:off x="6660232" y="6291535"/>
            <a:ext cx="2133600" cy="365125"/>
          </a:xfrm>
          <a:prstGeom prst="rect">
            <a:avLst/>
          </a:prstGeom>
        </p:spPr>
        <p:txBody>
          <a:bodyPr/>
          <a:lstStyle/>
          <a:p>
            <a:fld id="{F8DB3058-47BD-481C-B27B-01471DB8ABAE}" type="slidenum">
              <a:rPr lang="he-IL" smtClean="0"/>
              <a:pPr/>
              <a:t>57</a:t>
            </a:fld>
            <a:endParaRPr lang="he-IL" dirty="0"/>
          </a:p>
        </p:txBody>
      </p:sp>
      <p:sp>
        <p:nvSpPr>
          <p:cNvPr id="6" name="Text Box 7"/>
          <p:cNvSpPr txBox="1">
            <a:spLocks noChangeArrowheads="1"/>
          </p:cNvSpPr>
          <p:nvPr/>
        </p:nvSpPr>
        <p:spPr bwMode="auto">
          <a:xfrm>
            <a:off x="6804248" y="1484784"/>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2">
                    <a:lumMod val="75000"/>
                  </a:schemeClr>
                </a:solidFill>
              </a:defRPr>
            </a:lvl1pPr>
          </a:lstStyle>
          <a:p>
            <a:r>
              <a:rPr lang="en-US" altLang="en-US" dirty="0"/>
              <a:t>INSIGHT – MODEL SETUP</a:t>
            </a:r>
          </a:p>
        </p:txBody>
      </p:sp>
      <p:sp>
        <p:nvSpPr>
          <p:cNvPr id="7" name="Text Box 8"/>
          <p:cNvSpPr txBox="1">
            <a:spLocks noChangeArrowheads="1"/>
          </p:cNvSpPr>
          <p:nvPr/>
        </p:nvSpPr>
        <p:spPr bwMode="auto">
          <a:xfrm>
            <a:off x="6804248" y="1907401"/>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OPEN IN CONTROL CENTER</a:t>
            </a:r>
            <a:endParaRPr lang="en-US" altLang="en-US" sz="1200" dirty="0">
              <a:solidFill>
                <a:schemeClr val="bg2">
                  <a:lumMod val="75000"/>
                </a:schemeClr>
              </a:solidFill>
            </a:endParaRPr>
          </a:p>
        </p:txBody>
      </p:sp>
      <p:sp>
        <p:nvSpPr>
          <p:cNvPr id="8" name="Text Box 9"/>
          <p:cNvSpPr txBox="1">
            <a:spLocks noChangeArrowheads="1"/>
          </p:cNvSpPr>
          <p:nvPr/>
        </p:nvSpPr>
        <p:spPr bwMode="auto">
          <a:xfrm>
            <a:off x="6804248" y="2330018"/>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l" rtl="0">
              <a:defRPr sz="1200">
                <a:solidFill>
                  <a:schemeClr val="tx1">
                    <a:lumMod val="50000"/>
                    <a:lumOff val="50000"/>
                  </a:schemeClr>
                </a:solidFill>
              </a:defRPr>
            </a:lvl1pPr>
          </a:lstStyle>
          <a:p>
            <a:r>
              <a:rPr lang="en-US" altLang="en-US" dirty="0" smtClean="0">
                <a:solidFill>
                  <a:schemeClr val="bg2">
                    <a:lumMod val="75000"/>
                  </a:schemeClr>
                </a:solidFill>
              </a:rPr>
              <a:t>PLACE MODEL</a:t>
            </a:r>
            <a:endParaRPr lang="en-US" altLang="en-US" dirty="0">
              <a:solidFill>
                <a:schemeClr val="bg2">
                  <a:lumMod val="75000"/>
                </a:schemeClr>
              </a:solidFill>
            </a:endParaRPr>
          </a:p>
        </p:txBody>
      </p:sp>
      <p:sp>
        <p:nvSpPr>
          <p:cNvPr id="9" name="Text Box 10"/>
          <p:cNvSpPr txBox="1">
            <a:spLocks noChangeArrowheads="1"/>
          </p:cNvSpPr>
          <p:nvPr/>
        </p:nvSpPr>
        <p:spPr bwMode="auto">
          <a:xfrm>
            <a:off x="6804248" y="2752635"/>
            <a:ext cx="1944214" cy="400110"/>
          </a:xfrm>
          <a:prstGeom prst="rect">
            <a:avLst/>
          </a:prstGeom>
          <a:gradFill flip="none" rotWithShape="1">
            <a:gsLst>
              <a:gs pos="0">
                <a:schemeClr val="accent6">
                  <a:lumMod val="67000"/>
                </a:schemeClr>
              </a:gs>
              <a:gs pos="30000">
                <a:schemeClr val="accent6">
                  <a:lumMod val="97000"/>
                  <a:lumOff val="3000"/>
                </a:schemeClr>
              </a:gs>
              <a:gs pos="100000">
                <a:schemeClr val="accent6">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1"/>
                </a:solidFill>
              </a:defRPr>
            </a:lvl1pPr>
          </a:lstStyle>
          <a:p>
            <a:r>
              <a:rPr lang="en-US" altLang="en-US" dirty="0"/>
              <a:t>COPY/ADD MODELS</a:t>
            </a:r>
          </a:p>
        </p:txBody>
      </p:sp>
      <p:sp>
        <p:nvSpPr>
          <p:cNvPr id="10" name="Text Box 11"/>
          <p:cNvSpPr txBox="1">
            <a:spLocks noChangeArrowheads="1"/>
          </p:cNvSpPr>
          <p:nvPr/>
        </p:nvSpPr>
        <p:spPr bwMode="auto">
          <a:xfrm>
            <a:off x="6804248" y="3175252"/>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FINALIZE JOB</a:t>
            </a:r>
            <a:endParaRPr lang="en-US" altLang="en-US" sz="1200" dirty="0">
              <a:solidFill>
                <a:schemeClr val="bg2">
                  <a:lumMod val="75000"/>
                </a:schemeClr>
              </a:solidFill>
            </a:endParaRPr>
          </a:p>
        </p:txBody>
      </p:sp>
      <p:sp>
        <p:nvSpPr>
          <p:cNvPr id="11" name="Text Box 11"/>
          <p:cNvSpPr txBox="1">
            <a:spLocks noChangeArrowheads="1"/>
          </p:cNvSpPr>
          <p:nvPr/>
        </p:nvSpPr>
        <p:spPr bwMode="auto">
          <a:xfrm>
            <a:off x="6808259" y="3597868"/>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SEND TO MODELER</a:t>
            </a:r>
            <a:endParaRPr lang="en-US" altLang="en-US" sz="1200" dirty="0">
              <a:solidFill>
                <a:schemeClr val="bg2">
                  <a:lumMod val="75000"/>
                </a:schemeClr>
              </a:solidFill>
            </a:endParaRPr>
          </a:p>
        </p:txBody>
      </p:sp>
    </p:spTree>
    <p:extLst>
      <p:ext uri="{BB962C8B-B14F-4D97-AF65-F5344CB8AC3E}">
        <p14:creationId xmlns:p14="http://schemas.microsoft.com/office/powerpoint/2010/main" val="4219730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FDM - CONTROL CENTER</a:t>
            </a:r>
            <a:endParaRPr lang="en-US" dirty="0"/>
          </a:p>
        </p:txBody>
      </p:sp>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18961" y="1981200"/>
            <a:ext cx="5377040" cy="307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7"/>
          <p:cNvSpPr txBox="1">
            <a:spLocks noChangeArrowheads="1"/>
          </p:cNvSpPr>
          <p:nvPr/>
        </p:nvSpPr>
        <p:spPr bwMode="auto">
          <a:xfrm>
            <a:off x="6804248" y="1484784"/>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2">
                    <a:lumMod val="75000"/>
                  </a:schemeClr>
                </a:solidFill>
              </a:defRPr>
            </a:lvl1pPr>
          </a:lstStyle>
          <a:p>
            <a:r>
              <a:rPr lang="en-US" altLang="en-US" dirty="0"/>
              <a:t>INSIGHT – MODEL SETUP</a:t>
            </a:r>
          </a:p>
        </p:txBody>
      </p:sp>
      <p:sp>
        <p:nvSpPr>
          <p:cNvPr id="6" name="Text Box 8"/>
          <p:cNvSpPr txBox="1">
            <a:spLocks noChangeArrowheads="1"/>
          </p:cNvSpPr>
          <p:nvPr/>
        </p:nvSpPr>
        <p:spPr bwMode="auto">
          <a:xfrm>
            <a:off x="6804248" y="1907401"/>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OPEN IN CONTROL CENTER</a:t>
            </a:r>
            <a:endParaRPr lang="en-US" altLang="en-US" sz="1200" dirty="0">
              <a:solidFill>
                <a:schemeClr val="bg2">
                  <a:lumMod val="75000"/>
                </a:schemeClr>
              </a:solidFill>
            </a:endParaRPr>
          </a:p>
        </p:txBody>
      </p:sp>
      <p:sp>
        <p:nvSpPr>
          <p:cNvPr id="7" name="Text Box 9"/>
          <p:cNvSpPr txBox="1">
            <a:spLocks noChangeArrowheads="1"/>
          </p:cNvSpPr>
          <p:nvPr/>
        </p:nvSpPr>
        <p:spPr bwMode="auto">
          <a:xfrm>
            <a:off x="6804248" y="2330018"/>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l" rtl="0">
              <a:defRPr sz="1200">
                <a:solidFill>
                  <a:schemeClr val="tx1">
                    <a:lumMod val="50000"/>
                    <a:lumOff val="50000"/>
                  </a:schemeClr>
                </a:solidFill>
              </a:defRPr>
            </a:lvl1pPr>
          </a:lstStyle>
          <a:p>
            <a:r>
              <a:rPr lang="en-US" altLang="en-US" dirty="0" smtClean="0">
                <a:solidFill>
                  <a:schemeClr val="bg2">
                    <a:lumMod val="75000"/>
                  </a:schemeClr>
                </a:solidFill>
              </a:rPr>
              <a:t>PLACE MODEL</a:t>
            </a:r>
            <a:endParaRPr lang="en-US" altLang="en-US" dirty="0">
              <a:solidFill>
                <a:schemeClr val="bg2">
                  <a:lumMod val="75000"/>
                </a:schemeClr>
              </a:solidFill>
            </a:endParaRPr>
          </a:p>
        </p:txBody>
      </p:sp>
      <p:sp>
        <p:nvSpPr>
          <p:cNvPr id="8" name="Text Box 10"/>
          <p:cNvSpPr txBox="1">
            <a:spLocks noChangeArrowheads="1"/>
          </p:cNvSpPr>
          <p:nvPr/>
        </p:nvSpPr>
        <p:spPr bwMode="auto">
          <a:xfrm>
            <a:off x="6804248" y="2752635"/>
            <a:ext cx="1944214" cy="400110"/>
          </a:xfrm>
          <a:prstGeom prst="rect">
            <a:avLst/>
          </a:prstGeom>
          <a:gradFill flip="none" rotWithShape="1">
            <a:gsLst>
              <a:gs pos="0">
                <a:schemeClr val="accent6">
                  <a:lumMod val="67000"/>
                </a:schemeClr>
              </a:gs>
              <a:gs pos="30000">
                <a:schemeClr val="accent6">
                  <a:lumMod val="97000"/>
                  <a:lumOff val="3000"/>
                </a:schemeClr>
              </a:gs>
              <a:gs pos="100000">
                <a:schemeClr val="accent6">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1"/>
                </a:solidFill>
              </a:defRPr>
            </a:lvl1pPr>
          </a:lstStyle>
          <a:p>
            <a:r>
              <a:rPr lang="en-US" altLang="en-US" dirty="0"/>
              <a:t>COPY/ADD MODELS</a:t>
            </a:r>
          </a:p>
        </p:txBody>
      </p:sp>
      <p:sp>
        <p:nvSpPr>
          <p:cNvPr id="9" name="Text Box 11"/>
          <p:cNvSpPr txBox="1">
            <a:spLocks noChangeArrowheads="1"/>
          </p:cNvSpPr>
          <p:nvPr/>
        </p:nvSpPr>
        <p:spPr bwMode="auto">
          <a:xfrm>
            <a:off x="6804248" y="3175252"/>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FINALIZE JOB</a:t>
            </a:r>
            <a:endParaRPr lang="en-US" altLang="en-US" sz="1200" dirty="0">
              <a:solidFill>
                <a:schemeClr val="bg2">
                  <a:lumMod val="75000"/>
                </a:schemeClr>
              </a:solidFill>
            </a:endParaRPr>
          </a:p>
        </p:txBody>
      </p:sp>
      <p:sp>
        <p:nvSpPr>
          <p:cNvPr id="10" name="Text Box 11"/>
          <p:cNvSpPr txBox="1">
            <a:spLocks noChangeArrowheads="1"/>
          </p:cNvSpPr>
          <p:nvPr/>
        </p:nvSpPr>
        <p:spPr bwMode="auto">
          <a:xfrm>
            <a:off x="6808259" y="3597868"/>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SEND TO MODELER</a:t>
            </a:r>
            <a:endParaRPr lang="en-US" altLang="en-US" sz="1200" dirty="0">
              <a:solidFill>
                <a:schemeClr val="bg2">
                  <a:lumMod val="75000"/>
                </a:schemeClr>
              </a:solidFill>
            </a:endParaRPr>
          </a:p>
        </p:txBody>
      </p:sp>
    </p:spTree>
    <p:extLst>
      <p:ext uri="{BB962C8B-B14F-4D97-AF65-F5344CB8AC3E}">
        <p14:creationId xmlns:p14="http://schemas.microsoft.com/office/powerpoint/2010/main" val="380056064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FDM - CONTROL CENTER</a:t>
            </a:r>
            <a:endParaRPr lang="en-US" dirty="0"/>
          </a:p>
        </p:txBody>
      </p:sp>
      <p:pic>
        <p:nvPicPr>
          <p:cNvPr id="205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42950" y="1957388"/>
            <a:ext cx="5429250" cy="294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7"/>
          <p:cNvSpPr txBox="1">
            <a:spLocks noChangeArrowheads="1"/>
          </p:cNvSpPr>
          <p:nvPr/>
        </p:nvSpPr>
        <p:spPr bwMode="auto">
          <a:xfrm>
            <a:off x="6804248" y="1484784"/>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2">
                    <a:lumMod val="75000"/>
                  </a:schemeClr>
                </a:solidFill>
              </a:defRPr>
            </a:lvl1pPr>
          </a:lstStyle>
          <a:p>
            <a:r>
              <a:rPr lang="en-US" altLang="en-US" dirty="0"/>
              <a:t>INSIGHT – MODEL SETUP</a:t>
            </a:r>
          </a:p>
        </p:txBody>
      </p:sp>
      <p:sp>
        <p:nvSpPr>
          <p:cNvPr id="6" name="Text Box 8"/>
          <p:cNvSpPr txBox="1">
            <a:spLocks noChangeArrowheads="1"/>
          </p:cNvSpPr>
          <p:nvPr/>
        </p:nvSpPr>
        <p:spPr bwMode="auto">
          <a:xfrm>
            <a:off x="6804248" y="1907401"/>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OPEN IN CONTROL CENTER</a:t>
            </a:r>
            <a:endParaRPr lang="en-US" altLang="en-US" sz="1200" dirty="0">
              <a:solidFill>
                <a:schemeClr val="bg2">
                  <a:lumMod val="75000"/>
                </a:schemeClr>
              </a:solidFill>
            </a:endParaRPr>
          </a:p>
        </p:txBody>
      </p:sp>
      <p:sp>
        <p:nvSpPr>
          <p:cNvPr id="7" name="Text Box 9"/>
          <p:cNvSpPr txBox="1">
            <a:spLocks noChangeArrowheads="1"/>
          </p:cNvSpPr>
          <p:nvPr/>
        </p:nvSpPr>
        <p:spPr bwMode="auto">
          <a:xfrm>
            <a:off x="6804248" y="2330018"/>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l" rtl="0">
              <a:defRPr sz="1200">
                <a:solidFill>
                  <a:schemeClr val="tx1">
                    <a:lumMod val="50000"/>
                    <a:lumOff val="50000"/>
                  </a:schemeClr>
                </a:solidFill>
              </a:defRPr>
            </a:lvl1pPr>
          </a:lstStyle>
          <a:p>
            <a:r>
              <a:rPr lang="en-US" altLang="en-US" dirty="0" smtClean="0">
                <a:solidFill>
                  <a:schemeClr val="bg2">
                    <a:lumMod val="75000"/>
                  </a:schemeClr>
                </a:solidFill>
              </a:rPr>
              <a:t>PLACE MODEL</a:t>
            </a:r>
            <a:endParaRPr lang="en-US" altLang="en-US" dirty="0">
              <a:solidFill>
                <a:schemeClr val="bg2">
                  <a:lumMod val="75000"/>
                </a:schemeClr>
              </a:solidFill>
            </a:endParaRPr>
          </a:p>
        </p:txBody>
      </p:sp>
      <p:sp>
        <p:nvSpPr>
          <p:cNvPr id="8" name="Text Box 10"/>
          <p:cNvSpPr txBox="1">
            <a:spLocks noChangeArrowheads="1"/>
          </p:cNvSpPr>
          <p:nvPr/>
        </p:nvSpPr>
        <p:spPr bwMode="auto">
          <a:xfrm>
            <a:off x="6804248" y="2752635"/>
            <a:ext cx="1944214" cy="400110"/>
          </a:xfrm>
          <a:prstGeom prst="rect">
            <a:avLst/>
          </a:prstGeom>
          <a:gradFill flip="none" rotWithShape="1">
            <a:gsLst>
              <a:gs pos="0">
                <a:schemeClr val="accent6">
                  <a:lumMod val="67000"/>
                </a:schemeClr>
              </a:gs>
              <a:gs pos="30000">
                <a:schemeClr val="accent6">
                  <a:lumMod val="97000"/>
                  <a:lumOff val="3000"/>
                </a:schemeClr>
              </a:gs>
              <a:gs pos="100000">
                <a:schemeClr val="accent6">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1"/>
                </a:solidFill>
              </a:defRPr>
            </a:lvl1pPr>
          </a:lstStyle>
          <a:p>
            <a:r>
              <a:rPr lang="en-US" altLang="en-US" dirty="0"/>
              <a:t>COPY/ADD MODELS</a:t>
            </a:r>
          </a:p>
        </p:txBody>
      </p:sp>
      <p:sp>
        <p:nvSpPr>
          <p:cNvPr id="9" name="Text Box 11"/>
          <p:cNvSpPr txBox="1">
            <a:spLocks noChangeArrowheads="1"/>
          </p:cNvSpPr>
          <p:nvPr/>
        </p:nvSpPr>
        <p:spPr bwMode="auto">
          <a:xfrm>
            <a:off x="6804248" y="3175252"/>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FINALIZE JOB</a:t>
            </a:r>
            <a:endParaRPr lang="en-US" altLang="en-US" sz="1200" dirty="0">
              <a:solidFill>
                <a:schemeClr val="bg2">
                  <a:lumMod val="75000"/>
                </a:schemeClr>
              </a:solidFill>
            </a:endParaRPr>
          </a:p>
        </p:txBody>
      </p:sp>
      <p:sp>
        <p:nvSpPr>
          <p:cNvPr id="10" name="Text Box 11"/>
          <p:cNvSpPr txBox="1">
            <a:spLocks noChangeArrowheads="1"/>
          </p:cNvSpPr>
          <p:nvPr/>
        </p:nvSpPr>
        <p:spPr bwMode="auto">
          <a:xfrm>
            <a:off x="6808259" y="3597868"/>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SEND TO MODELER</a:t>
            </a:r>
            <a:endParaRPr lang="en-US" altLang="en-US" sz="1200" dirty="0">
              <a:solidFill>
                <a:schemeClr val="bg2">
                  <a:lumMod val="75000"/>
                </a:schemeClr>
              </a:solidFill>
            </a:endParaRPr>
          </a:p>
        </p:txBody>
      </p:sp>
    </p:spTree>
    <p:extLst>
      <p:ext uri="{BB962C8B-B14F-4D97-AF65-F5344CB8AC3E}">
        <p14:creationId xmlns:p14="http://schemas.microsoft.com/office/powerpoint/2010/main" val="20881542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srcRect l="10849"/>
          <a:stretch>
            <a:fillRect/>
          </a:stretch>
        </p:blipFill>
        <p:spPr>
          <a:xfrm flipH="1">
            <a:off x="-1" y="0"/>
            <a:ext cx="9144001" cy="6858000"/>
          </a:xfrm>
          <a:prstGeom prst="rect">
            <a:avLst/>
          </a:prstGeom>
        </p:spPr>
      </p:pic>
      <p:sp>
        <p:nvSpPr>
          <p:cNvPr id="8" name="Rectangle 7"/>
          <p:cNvSpPr/>
          <p:nvPr/>
        </p:nvSpPr>
        <p:spPr>
          <a:xfrm>
            <a:off x="0" y="13447"/>
            <a:ext cx="9144000" cy="1129553"/>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כותרת 2"/>
          <p:cNvSpPr>
            <a:spLocks noGrp="1"/>
          </p:cNvSpPr>
          <p:nvPr>
            <p:ph type="title"/>
          </p:nvPr>
        </p:nvSpPr>
        <p:spPr/>
        <p:txBody>
          <a:bodyPr/>
          <a:lstStyle/>
          <a:p>
            <a:r>
              <a:rPr lang="en-US" dirty="0" smtClean="0"/>
              <a:t>NESTING - ADVANTAGES</a:t>
            </a:r>
            <a:endParaRPr lang="he-IL" dirty="0"/>
          </a:p>
        </p:txBody>
      </p:sp>
      <p:sp>
        <p:nvSpPr>
          <p:cNvPr id="32" name="מלבן 3"/>
          <p:cNvSpPr/>
          <p:nvPr/>
        </p:nvSpPr>
        <p:spPr>
          <a:xfrm>
            <a:off x="609599" y="1618701"/>
            <a:ext cx="3406649" cy="650445"/>
          </a:xfrm>
          <a:prstGeom prst="rect">
            <a:avLst/>
          </a:prstGeom>
          <a:solidFill>
            <a:schemeClr val="bg1"/>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5"/>
                </a:solidFill>
              </a:rPr>
              <a:t>Less waste</a:t>
            </a:r>
            <a:endParaRPr lang="he-IL" sz="2000" dirty="0">
              <a:solidFill>
                <a:schemeClr val="accent5"/>
              </a:solidFill>
            </a:endParaRPr>
          </a:p>
        </p:txBody>
      </p:sp>
      <p:sp>
        <p:nvSpPr>
          <p:cNvPr id="11" name="מלבן 3"/>
          <p:cNvSpPr/>
          <p:nvPr/>
        </p:nvSpPr>
        <p:spPr>
          <a:xfrm>
            <a:off x="609599" y="2516313"/>
            <a:ext cx="3406649" cy="650445"/>
          </a:xfrm>
          <a:prstGeom prst="rect">
            <a:avLst/>
          </a:prstGeom>
          <a:solidFill>
            <a:schemeClr val="bg1"/>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5"/>
                </a:solidFill>
              </a:rPr>
              <a:t>Less motion/travel</a:t>
            </a:r>
            <a:endParaRPr lang="he-IL" sz="2000" dirty="0">
              <a:solidFill>
                <a:schemeClr val="accent5"/>
              </a:solidFill>
            </a:endParaRPr>
          </a:p>
        </p:txBody>
      </p:sp>
      <p:sp>
        <p:nvSpPr>
          <p:cNvPr id="12" name="מלבן 3"/>
          <p:cNvSpPr/>
          <p:nvPr/>
        </p:nvSpPr>
        <p:spPr>
          <a:xfrm>
            <a:off x="609599" y="3413925"/>
            <a:ext cx="3406649" cy="650445"/>
          </a:xfrm>
          <a:prstGeom prst="rect">
            <a:avLst/>
          </a:prstGeom>
          <a:solidFill>
            <a:schemeClr val="bg1"/>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5"/>
                </a:solidFill>
              </a:rPr>
              <a:t>Less space</a:t>
            </a:r>
            <a:endParaRPr lang="he-IL" sz="2000" dirty="0">
              <a:solidFill>
                <a:schemeClr val="accent5"/>
              </a:solidFill>
            </a:endParaRPr>
          </a:p>
        </p:txBody>
      </p:sp>
      <p:sp>
        <p:nvSpPr>
          <p:cNvPr id="9" name="מלבן 3"/>
          <p:cNvSpPr/>
          <p:nvPr/>
        </p:nvSpPr>
        <p:spPr>
          <a:xfrm>
            <a:off x="609599" y="4311537"/>
            <a:ext cx="3406649" cy="650445"/>
          </a:xfrm>
          <a:prstGeom prst="rect">
            <a:avLst/>
          </a:prstGeom>
          <a:solidFill>
            <a:schemeClr val="bg1"/>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5"/>
                </a:solidFill>
              </a:rPr>
              <a:t>More items</a:t>
            </a:r>
            <a:endParaRPr lang="he-IL" sz="2000" dirty="0">
              <a:solidFill>
                <a:schemeClr val="accent5"/>
              </a:solidFill>
            </a:endParaRPr>
          </a:p>
        </p:txBody>
      </p:sp>
      <p:sp>
        <p:nvSpPr>
          <p:cNvPr id="13" name="מלבן 3"/>
          <p:cNvSpPr/>
          <p:nvPr/>
        </p:nvSpPr>
        <p:spPr>
          <a:xfrm>
            <a:off x="609598" y="3000978"/>
            <a:ext cx="3406649" cy="650445"/>
          </a:xfrm>
          <a:prstGeom prst="rect">
            <a:avLst/>
          </a:prstGeom>
          <a:solidFill>
            <a:schemeClr val="accent6"/>
          </a:solidFill>
          <a:ln w="952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Lower cost</a:t>
            </a:r>
            <a:endParaRPr lang="he-IL" sz="2000" b="1" dirty="0">
              <a:solidFill>
                <a:schemeClr val="bg1"/>
              </a:solidFill>
            </a:endParaRPr>
          </a:p>
        </p:txBody>
      </p:sp>
    </p:spTree>
    <p:extLst>
      <p:ext uri="{BB962C8B-B14F-4D97-AF65-F5344CB8AC3E}">
        <p14:creationId xmlns:p14="http://schemas.microsoft.com/office/powerpoint/2010/main" val="306292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1.38889E-6 -3.33333E-6 L -1.38889E-6 0.19445 " pathEditMode="relative" rAng="0" ptsTypes="AA">
                                      <p:cBhvr>
                                        <p:cTn id="6" dur="2000" fill="hold"/>
                                        <p:tgtEl>
                                          <p:spTgt spid="32"/>
                                        </p:tgtEl>
                                        <p:attrNameLst>
                                          <p:attrName>ppt_x</p:attrName>
                                          <p:attrName>ppt_y</p:attrName>
                                        </p:attrNameLst>
                                      </p:cBhvr>
                                      <p:rCtr x="0" y="9722"/>
                                    </p:animMotion>
                                  </p:childTnLst>
                                </p:cTn>
                              </p:par>
                              <p:par>
                                <p:cTn id="7" presetID="42" presetClass="path" presetSubtype="0" accel="50000" decel="50000" fill="hold" grpId="0" nodeType="withEffect">
                                  <p:stCondLst>
                                    <p:cond delay="0"/>
                                  </p:stCondLst>
                                  <p:childTnLst>
                                    <p:animMotion origin="layout" path="M -1.38889E-6 -1.85185E-6 L -1.38889E-6 0.06343 " pathEditMode="relative" rAng="0" ptsTypes="AA">
                                      <p:cBhvr>
                                        <p:cTn id="8" dur="2000" fill="hold"/>
                                        <p:tgtEl>
                                          <p:spTgt spid="11"/>
                                        </p:tgtEl>
                                        <p:attrNameLst>
                                          <p:attrName>ppt_x</p:attrName>
                                          <p:attrName>ppt_y</p:attrName>
                                        </p:attrNameLst>
                                      </p:cBhvr>
                                      <p:rCtr x="0" y="3171"/>
                                    </p:animMotion>
                                  </p:childTnLst>
                                </p:cTn>
                              </p:par>
                              <p:par>
                                <p:cTn id="9" presetID="42" presetClass="path" presetSubtype="0" accel="50000" decel="50000" fill="hold" grpId="0" nodeType="withEffect">
                                  <p:stCondLst>
                                    <p:cond delay="0"/>
                                  </p:stCondLst>
                                  <p:childTnLst>
                                    <p:animMotion origin="layout" path="M -1.38889E-6 1.11111E-6 L -1.38889E-6 -0.06736 " pathEditMode="relative" rAng="0" ptsTypes="AA">
                                      <p:cBhvr>
                                        <p:cTn id="10" dur="2000" fill="hold"/>
                                        <p:tgtEl>
                                          <p:spTgt spid="12"/>
                                        </p:tgtEl>
                                        <p:attrNameLst>
                                          <p:attrName>ppt_x</p:attrName>
                                          <p:attrName>ppt_y</p:attrName>
                                        </p:attrNameLst>
                                      </p:cBhvr>
                                      <p:rCtr x="0" y="-3380"/>
                                    </p:animMotion>
                                  </p:childTnLst>
                                </p:cTn>
                              </p:par>
                              <p:par>
                                <p:cTn id="11" presetID="42" presetClass="path" presetSubtype="0" accel="50000" decel="50000" fill="hold" grpId="0" nodeType="withEffect">
                                  <p:stCondLst>
                                    <p:cond delay="0"/>
                                  </p:stCondLst>
                                  <p:childTnLst>
                                    <p:animMotion origin="layout" path="M -1.38889E-6 2.59259E-6 L -1.38889E-6 -0.19838 " pathEditMode="relative" rAng="0" ptsTypes="AA">
                                      <p:cBhvr>
                                        <p:cTn id="12" dur="2000" fill="hold"/>
                                        <p:tgtEl>
                                          <p:spTgt spid="9"/>
                                        </p:tgtEl>
                                        <p:attrNameLst>
                                          <p:attrName>ppt_x</p:attrName>
                                          <p:attrName>ppt_y</p:attrName>
                                        </p:attrNameLst>
                                      </p:cBhvr>
                                      <p:rCtr x="0" y="-9931"/>
                                    </p:animMotion>
                                  </p:childTnLst>
                                </p:cTn>
                              </p:par>
                            </p:childTnLst>
                          </p:cTn>
                        </p:par>
                        <p:par>
                          <p:cTn id="13" fill="hold">
                            <p:stCondLst>
                              <p:cond delay="2000"/>
                            </p:stCondLst>
                            <p:childTnLst>
                              <p:par>
                                <p:cTn id="14" presetID="10" presetClass="exit" presetSubtype="0" fill="hold" grpId="1" nodeType="afterEffect">
                                  <p:stCondLst>
                                    <p:cond delay="250"/>
                                  </p:stCondLst>
                                  <p:childTnLst>
                                    <p:animEffect transition="out" filter="fade">
                                      <p:cBhvr>
                                        <p:cTn id="15" dur="500"/>
                                        <p:tgtEl>
                                          <p:spTgt spid="32"/>
                                        </p:tgtEl>
                                      </p:cBhvr>
                                    </p:animEffect>
                                    <p:set>
                                      <p:cBhvr>
                                        <p:cTn id="16" dur="1" fill="hold">
                                          <p:stCondLst>
                                            <p:cond delay="499"/>
                                          </p:stCondLst>
                                        </p:cTn>
                                        <p:tgtEl>
                                          <p:spTgt spid="32"/>
                                        </p:tgtEl>
                                        <p:attrNameLst>
                                          <p:attrName>style.visibility</p:attrName>
                                        </p:attrNameLst>
                                      </p:cBhvr>
                                      <p:to>
                                        <p:strVal val="hidden"/>
                                      </p:to>
                                    </p:set>
                                  </p:childTnLst>
                                </p:cTn>
                              </p:par>
                              <p:par>
                                <p:cTn id="17" presetID="10" presetClass="exit" presetSubtype="0" fill="hold" grpId="1" nodeType="withEffect">
                                  <p:stCondLst>
                                    <p:cond delay="25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par>
                                <p:cTn id="20" presetID="10" presetClass="exit" presetSubtype="0" fill="hold" grpId="1" nodeType="withEffect">
                                  <p:stCondLst>
                                    <p:cond delay="25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10" presetClass="exit" presetSubtype="0" fill="hold" grpId="1" nodeType="withEffect">
                                  <p:stCondLst>
                                    <p:cond delay="25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par>
                          <p:cTn id="26" fill="hold">
                            <p:stCondLst>
                              <p:cond delay="275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11" grpId="0" animBg="1"/>
      <p:bldP spid="11" grpId="1" animBg="1"/>
      <p:bldP spid="12" grpId="0" animBg="1"/>
      <p:bldP spid="12" grpId="1" animBg="1"/>
      <p:bldP spid="9" grpId="0" animBg="1"/>
      <p:bldP spid="9" grpId="1" animBg="1"/>
      <p:bldP spid="1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8"/>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9600" y="1239732"/>
            <a:ext cx="5410200" cy="4475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47" name="Rectangle 2"/>
          <p:cNvSpPr>
            <a:spLocks noGrp="1" noChangeArrowheads="1"/>
          </p:cNvSpPr>
          <p:nvPr>
            <p:ph type="title"/>
          </p:nvPr>
        </p:nvSpPr>
        <p:spPr/>
        <p:txBody>
          <a:bodyPr/>
          <a:lstStyle/>
          <a:p>
            <a:r>
              <a:rPr lang="en-US" altLang="en-US" dirty="0"/>
              <a:t>FDM - CONTROL CENTER</a:t>
            </a:r>
            <a:endParaRPr lang="en-US" altLang="en-US" dirty="0" smtClean="0"/>
          </a:p>
        </p:txBody>
      </p:sp>
      <p:sp>
        <p:nvSpPr>
          <p:cNvPr id="82948" name="Rectangle 7"/>
          <p:cNvSpPr>
            <a:spLocks noChangeArrowheads="1"/>
          </p:cNvSpPr>
          <p:nvPr/>
        </p:nvSpPr>
        <p:spPr bwMode="auto">
          <a:xfrm>
            <a:off x="1371600" y="2689507"/>
            <a:ext cx="914400" cy="13716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Osaka"/>
                <a:cs typeface="Osaka"/>
              </a:defRPr>
            </a:lvl1pPr>
            <a:lvl2pPr marL="742950" indent="-285750" eaLnBrk="0" hangingPunct="0">
              <a:defRPr>
                <a:solidFill>
                  <a:schemeClr val="tx1"/>
                </a:solidFill>
                <a:latin typeface="Arial" pitchFamily="34" charset="0"/>
                <a:ea typeface="Osaka"/>
                <a:cs typeface="Osaka"/>
              </a:defRPr>
            </a:lvl2pPr>
            <a:lvl3pPr marL="1143000" indent="-228600" eaLnBrk="0" hangingPunct="0">
              <a:defRPr>
                <a:solidFill>
                  <a:schemeClr val="tx1"/>
                </a:solidFill>
                <a:latin typeface="Arial" pitchFamily="34" charset="0"/>
                <a:ea typeface="Osaka"/>
                <a:cs typeface="Osaka"/>
              </a:defRPr>
            </a:lvl3pPr>
            <a:lvl4pPr marL="1600200" indent="-228600" eaLnBrk="0" hangingPunct="0">
              <a:defRPr>
                <a:solidFill>
                  <a:schemeClr val="tx1"/>
                </a:solidFill>
                <a:latin typeface="Arial" pitchFamily="34" charset="0"/>
                <a:ea typeface="Osaka"/>
                <a:cs typeface="Osaka"/>
              </a:defRPr>
            </a:lvl4pPr>
            <a:lvl5pPr marL="2057400" indent="-228600" eaLnBrk="0" hangingPunct="0">
              <a:defRPr>
                <a:solidFill>
                  <a:schemeClr val="tx1"/>
                </a:solidFill>
                <a:latin typeface="Arial" pitchFamily="34" charset="0"/>
                <a:ea typeface="Osaka"/>
                <a:cs typeface="Osaka"/>
              </a:defRPr>
            </a:lvl5pPr>
            <a:lvl6pPr marL="2514600" indent="-228600" eaLnBrk="0" fontAlgn="base" hangingPunct="0">
              <a:spcBef>
                <a:spcPct val="0"/>
              </a:spcBef>
              <a:spcAft>
                <a:spcPct val="0"/>
              </a:spcAft>
              <a:defRPr>
                <a:solidFill>
                  <a:schemeClr val="tx1"/>
                </a:solidFill>
                <a:latin typeface="Arial" pitchFamily="34" charset="0"/>
                <a:ea typeface="Osaka"/>
                <a:cs typeface="Osaka"/>
              </a:defRPr>
            </a:lvl6pPr>
            <a:lvl7pPr marL="2971800" indent="-228600" eaLnBrk="0" fontAlgn="base" hangingPunct="0">
              <a:spcBef>
                <a:spcPct val="0"/>
              </a:spcBef>
              <a:spcAft>
                <a:spcPct val="0"/>
              </a:spcAft>
              <a:defRPr>
                <a:solidFill>
                  <a:schemeClr val="tx1"/>
                </a:solidFill>
                <a:latin typeface="Arial" pitchFamily="34" charset="0"/>
                <a:ea typeface="Osaka"/>
                <a:cs typeface="Osaka"/>
              </a:defRPr>
            </a:lvl7pPr>
            <a:lvl8pPr marL="3429000" indent="-228600" eaLnBrk="0" fontAlgn="base" hangingPunct="0">
              <a:spcBef>
                <a:spcPct val="0"/>
              </a:spcBef>
              <a:spcAft>
                <a:spcPct val="0"/>
              </a:spcAft>
              <a:defRPr>
                <a:solidFill>
                  <a:schemeClr val="tx1"/>
                </a:solidFill>
                <a:latin typeface="Arial" pitchFamily="34" charset="0"/>
                <a:ea typeface="Osaka"/>
                <a:cs typeface="Osaka"/>
              </a:defRPr>
            </a:lvl8pPr>
            <a:lvl9pPr marL="3886200" indent="-228600"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endParaRPr lang="en-US" altLang="en-US" dirty="0"/>
          </a:p>
        </p:txBody>
      </p:sp>
      <p:sp>
        <p:nvSpPr>
          <p:cNvPr id="3" name="Slide Number Placeholder 2"/>
          <p:cNvSpPr>
            <a:spLocks noGrp="1"/>
          </p:cNvSpPr>
          <p:nvPr>
            <p:ph type="sldNum" sz="quarter" idx="4294967295"/>
          </p:nvPr>
        </p:nvSpPr>
        <p:spPr>
          <a:xfrm>
            <a:off x="6660232" y="6291535"/>
            <a:ext cx="2133600" cy="365125"/>
          </a:xfrm>
          <a:prstGeom prst="rect">
            <a:avLst/>
          </a:prstGeom>
        </p:spPr>
        <p:txBody>
          <a:bodyPr/>
          <a:lstStyle/>
          <a:p>
            <a:fld id="{F8DB3058-47BD-481C-B27B-01471DB8ABAE}" type="slidenum">
              <a:rPr lang="he-IL" smtClean="0"/>
              <a:pPr/>
              <a:t>60</a:t>
            </a:fld>
            <a:endParaRPr lang="he-IL" dirty="0"/>
          </a:p>
        </p:txBody>
      </p:sp>
      <p:sp>
        <p:nvSpPr>
          <p:cNvPr id="6" name="Text Box 7"/>
          <p:cNvSpPr txBox="1">
            <a:spLocks noChangeArrowheads="1"/>
          </p:cNvSpPr>
          <p:nvPr/>
        </p:nvSpPr>
        <p:spPr bwMode="auto">
          <a:xfrm>
            <a:off x="6804248" y="1484784"/>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2">
                    <a:lumMod val="75000"/>
                  </a:schemeClr>
                </a:solidFill>
              </a:defRPr>
            </a:lvl1pPr>
          </a:lstStyle>
          <a:p>
            <a:r>
              <a:rPr lang="en-US" altLang="en-US" dirty="0"/>
              <a:t>INSIGHT – MODEL SETUP</a:t>
            </a:r>
          </a:p>
        </p:txBody>
      </p:sp>
      <p:sp>
        <p:nvSpPr>
          <p:cNvPr id="7" name="Text Box 8"/>
          <p:cNvSpPr txBox="1">
            <a:spLocks noChangeArrowheads="1"/>
          </p:cNvSpPr>
          <p:nvPr/>
        </p:nvSpPr>
        <p:spPr bwMode="auto">
          <a:xfrm>
            <a:off x="6804248" y="1907401"/>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OPEN IN CONTROL CENTER</a:t>
            </a:r>
            <a:endParaRPr lang="en-US" altLang="en-US" sz="1200" dirty="0">
              <a:solidFill>
                <a:schemeClr val="bg2">
                  <a:lumMod val="75000"/>
                </a:schemeClr>
              </a:solidFill>
            </a:endParaRPr>
          </a:p>
        </p:txBody>
      </p:sp>
      <p:sp>
        <p:nvSpPr>
          <p:cNvPr id="8" name="Text Box 9"/>
          <p:cNvSpPr txBox="1">
            <a:spLocks noChangeArrowheads="1"/>
          </p:cNvSpPr>
          <p:nvPr/>
        </p:nvSpPr>
        <p:spPr bwMode="auto">
          <a:xfrm>
            <a:off x="6804248" y="2330018"/>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l" rtl="0">
              <a:defRPr sz="1200">
                <a:solidFill>
                  <a:schemeClr val="tx1">
                    <a:lumMod val="50000"/>
                    <a:lumOff val="50000"/>
                  </a:schemeClr>
                </a:solidFill>
              </a:defRPr>
            </a:lvl1pPr>
          </a:lstStyle>
          <a:p>
            <a:r>
              <a:rPr lang="en-US" altLang="en-US" dirty="0" smtClean="0">
                <a:solidFill>
                  <a:schemeClr val="bg2">
                    <a:lumMod val="75000"/>
                  </a:schemeClr>
                </a:solidFill>
              </a:rPr>
              <a:t>PLACE MODEL</a:t>
            </a:r>
            <a:endParaRPr lang="en-US" altLang="en-US" dirty="0">
              <a:solidFill>
                <a:schemeClr val="bg2">
                  <a:lumMod val="75000"/>
                </a:schemeClr>
              </a:solidFill>
            </a:endParaRPr>
          </a:p>
        </p:txBody>
      </p:sp>
      <p:sp>
        <p:nvSpPr>
          <p:cNvPr id="9" name="Text Box 10"/>
          <p:cNvSpPr txBox="1">
            <a:spLocks noChangeArrowheads="1"/>
          </p:cNvSpPr>
          <p:nvPr/>
        </p:nvSpPr>
        <p:spPr bwMode="auto">
          <a:xfrm>
            <a:off x="6804248" y="2752635"/>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2">
                    <a:lumMod val="75000"/>
                  </a:schemeClr>
                </a:solidFill>
              </a:defRPr>
            </a:lvl1pPr>
          </a:lstStyle>
          <a:p>
            <a:r>
              <a:rPr lang="en-US" altLang="en-US" dirty="0"/>
              <a:t>COPY/ADD MODELS</a:t>
            </a:r>
          </a:p>
        </p:txBody>
      </p:sp>
      <p:sp>
        <p:nvSpPr>
          <p:cNvPr id="10" name="Text Box 11"/>
          <p:cNvSpPr txBox="1">
            <a:spLocks noChangeArrowheads="1"/>
          </p:cNvSpPr>
          <p:nvPr/>
        </p:nvSpPr>
        <p:spPr bwMode="auto">
          <a:xfrm>
            <a:off x="6804248" y="3175252"/>
            <a:ext cx="1944214" cy="400110"/>
          </a:xfrm>
          <a:prstGeom prst="rect">
            <a:avLst/>
          </a:prstGeom>
          <a:gradFill flip="none" rotWithShape="1">
            <a:gsLst>
              <a:gs pos="0">
                <a:schemeClr val="accent6">
                  <a:lumMod val="67000"/>
                </a:schemeClr>
              </a:gs>
              <a:gs pos="30000">
                <a:schemeClr val="accent6">
                  <a:lumMod val="97000"/>
                  <a:lumOff val="3000"/>
                </a:schemeClr>
              </a:gs>
              <a:gs pos="100000">
                <a:schemeClr val="accent6">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1"/>
                </a:solidFill>
              </a:defRPr>
            </a:lvl1pPr>
          </a:lstStyle>
          <a:p>
            <a:r>
              <a:rPr lang="en-US" altLang="en-US" dirty="0"/>
              <a:t>FINALIZE JOB</a:t>
            </a:r>
          </a:p>
        </p:txBody>
      </p:sp>
      <p:sp>
        <p:nvSpPr>
          <p:cNvPr id="11" name="Text Box 11"/>
          <p:cNvSpPr txBox="1">
            <a:spLocks noChangeArrowheads="1"/>
          </p:cNvSpPr>
          <p:nvPr/>
        </p:nvSpPr>
        <p:spPr bwMode="auto">
          <a:xfrm>
            <a:off x="6808259" y="3597868"/>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SEND TO MODELER</a:t>
            </a:r>
            <a:endParaRPr lang="en-US" altLang="en-US" sz="1200" dirty="0">
              <a:solidFill>
                <a:schemeClr val="bg2">
                  <a:lumMod val="75000"/>
                </a:schemeClr>
              </a:solidFill>
            </a:endParaRPr>
          </a:p>
        </p:txBody>
      </p:sp>
    </p:spTree>
    <p:extLst>
      <p:ext uri="{BB962C8B-B14F-4D97-AF65-F5344CB8AC3E}">
        <p14:creationId xmlns:p14="http://schemas.microsoft.com/office/powerpoint/2010/main" val="3537551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2"/>
          <p:cNvSpPr>
            <a:spLocks noGrp="1" noChangeArrowheads="1"/>
          </p:cNvSpPr>
          <p:nvPr>
            <p:ph type="title"/>
          </p:nvPr>
        </p:nvSpPr>
        <p:spPr/>
        <p:txBody>
          <a:bodyPr/>
          <a:lstStyle/>
          <a:p>
            <a:pPr eaLnBrk="1" hangingPunct="1"/>
            <a:r>
              <a:rPr lang="en-US" altLang="en-US" dirty="0" smtClean="0"/>
              <a:t>FDM - CONTROL CENTER</a:t>
            </a:r>
          </a:p>
        </p:txBody>
      </p:sp>
      <p:sp>
        <p:nvSpPr>
          <p:cNvPr id="3" name="Slide Number Placeholder 2"/>
          <p:cNvSpPr>
            <a:spLocks noGrp="1"/>
          </p:cNvSpPr>
          <p:nvPr>
            <p:ph type="sldNum" sz="quarter" idx="4294967295"/>
          </p:nvPr>
        </p:nvSpPr>
        <p:spPr>
          <a:xfrm>
            <a:off x="6660232" y="6291535"/>
            <a:ext cx="2133600" cy="365125"/>
          </a:xfrm>
          <a:prstGeom prst="rect">
            <a:avLst/>
          </a:prstGeom>
        </p:spPr>
        <p:txBody>
          <a:bodyPr/>
          <a:lstStyle/>
          <a:p>
            <a:fld id="{F8DB3058-47BD-481C-B27B-01471DB8ABAE}" type="slidenum">
              <a:rPr lang="he-IL" smtClean="0"/>
              <a:pPr/>
              <a:t>61</a:t>
            </a:fld>
            <a:endParaRPr lang="he-IL" dirty="0"/>
          </a:p>
        </p:txBody>
      </p:sp>
      <p:sp>
        <p:nvSpPr>
          <p:cNvPr id="6" name="Text Box 7"/>
          <p:cNvSpPr txBox="1">
            <a:spLocks noChangeArrowheads="1"/>
          </p:cNvSpPr>
          <p:nvPr/>
        </p:nvSpPr>
        <p:spPr bwMode="auto">
          <a:xfrm>
            <a:off x="6804248" y="1484784"/>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2">
                    <a:lumMod val="75000"/>
                  </a:schemeClr>
                </a:solidFill>
              </a:defRPr>
            </a:lvl1pPr>
          </a:lstStyle>
          <a:p>
            <a:r>
              <a:rPr lang="en-US" altLang="en-US" dirty="0"/>
              <a:t>INSIGHT – MODEL SETUP</a:t>
            </a:r>
          </a:p>
        </p:txBody>
      </p:sp>
      <p:sp>
        <p:nvSpPr>
          <p:cNvPr id="7" name="Text Box 8"/>
          <p:cNvSpPr txBox="1">
            <a:spLocks noChangeArrowheads="1"/>
          </p:cNvSpPr>
          <p:nvPr/>
        </p:nvSpPr>
        <p:spPr bwMode="auto">
          <a:xfrm>
            <a:off x="6804248" y="1907401"/>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r>
              <a:rPr lang="en-US" altLang="en-US" sz="1200" dirty="0" smtClean="0">
                <a:solidFill>
                  <a:schemeClr val="bg2">
                    <a:lumMod val="75000"/>
                  </a:schemeClr>
                </a:solidFill>
              </a:rPr>
              <a:t>OPEN IN CONTROL CENTER</a:t>
            </a:r>
            <a:endParaRPr lang="en-US" altLang="en-US" sz="1200" dirty="0">
              <a:solidFill>
                <a:schemeClr val="bg2">
                  <a:lumMod val="75000"/>
                </a:schemeClr>
              </a:solidFill>
            </a:endParaRPr>
          </a:p>
        </p:txBody>
      </p:sp>
      <p:sp>
        <p:nvSpPr>
          <p:cNvPr id="8" name="Text Box 9"/>
          <p:cNvSpPr txBox="1">
            <a:spLocks noChangeArrowheads="1"/>
          </p:cNvSpPr>
          <p:nvPr/>
        </p:nvSpPr>
        <p:spPr bwMode="auto">
          <a:xfrm>
            <a:off x="6804248" y="2330018"/>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l" rtl="0">
              <a:defRPr sz="1200">
                <a:solidFill>
                  <a:schemeClr val="tx1">
                    <a:lumMod val="50000"/>
                    <a:lumOff val="50000"/>
                  </a:schemeClr>
                </a:solidFill>
              </a:defRPr>
            </a:lvl1pPr>
          </a:lstStyle>
          <a:p>
            <a:r>
              <a:rPr lang="en-US" altLang="en-US" dirty="0" smtClean="0">
                <a:solidFill>
                  <a:schemeClr val="bg2">
                    <a:lumMod val="75000"/>
                  </a:schemeClr>
                </a:solidFill>
              </a:rPr>
              <a:t>PLACE MODEL</a:t>
            </a:r>
            <a:endParaRPr lang="en-US" altLang="en-US" dirty="0">
              <a:solidFill>
                <a:schemeClr val="bg2">
                  <a:lumMod val="75000"/>
                </a:schemeClr>
              </a:solidFill>
            </a:endParaRPr>
          </a:p>
        </p:txBody>
      </p:sp>
      <p:sp>
        <p:nvSpPr>
          <p:cNvPr id="9" name="Text Box 10"/>
          <p:cNvSpPr txBox="1">
            <a:spLocks noChangeArrowheads="1"/>
          </p:cNvSpPr>
          <p:nvPr/>
        </p:nvSpPr>
        <p:spPr bwMode="auto">
          <a:xfrm>
            <a:off x="6804248" y="2752635"/>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2">
                    <a:lumMod val="75000"/>
                  </a:schemeClr>
                </a:solidFill>
              </a:defRPr>
            </a:lvl1pPr>
          </a:lstStyle>
          <a:p>
            <a:r>
              <a:rPr lang="en-US" altLang="en-US" dirty="0"/>
              <a:t>COPY/ADD MODELS</a:t>
            </a:r>
          </a:p>
        </p:txBody>
      </p:sp>
      <p:sp>
        <p:nvSpPr>
          <p:cNvPr id="10" name="Text Box 11"/>
          <p:cNvSpPr txBox="1">
            <a:spLocks noChangeArrowheads="1"/>
          </p:cNvSpPr>
          <p:nvPr/>
        </p:nvSpPr>
        <p:spPr bwMode="auto">
          <a:xfrm>
            <a:off x="6804248" y="3175252"/>
            <a:ext cx="1944214" cy="4001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2">
                    <a:lumMod val="75000"/>
                  </a:schemeClr>
                </a:solidFill>
              </a:defRPr>
            </a:lvl1pPr>
          </a:lstStyle>
          <a:p>
            <a:r>
              <a:rPr lang="en-US" altLang="en-US" dirty="0"/>
              <a:t>FINALIZE JOB</a:t>
            </a:r>
          </a:p>
        </p:txBody>
      </p:sp>
      <p:sp>
        <p:nvSpPr>
          <p:cNvPr id="11" name="Text Box 11"/>
          <p:cNvSpPr txBox="1">
            <a:spLocks noChangeArrowheads="1"/>
          </p:cNvSpPr>
          <p:nvPr/>
        </p:nvSpPr>
        <p:spPr bwMode="auto">
          <a:xfrm>
            <a:off x="6808259" y="3597868"/>
            <a:ext cx="1944214" cy="400110"/>
          </a:xfrm>
          <a:prstGeom prst="rect">
            <a:avLst/>
          </a:prstGeom>
          <a:gradFill flip="none" rotWithShape="1">
            <a:gsLst>
              <a:gs pos="0">
                <a:schemeClr val="accent6">
                  <a:lumMod val="67000"/>
                </a:schemeClr>
              </a:gs>
              <a:gs pos="30000">
                <a:schemeClr val="accent6">
                  <a:lumMod val="97000"/>
                  <a:lumOff val="3000"/>
                </a:schemeClr>
              </a:gs>
              <a:gs pos="100000">
                <a:schemeClr val="accent6">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200">
                <a:solidFill>
                  <a:schemeClr val="bg1"/>
                </a:solidFill>
              </a:defRPr>
            </a:lvl1pPr>
          </a:lstStyle>
          <a:p>
            <a:r>
              <a:rPr lang="en-US" altLang="en-US" dirty="0"/>
              <a:t>SEND TO MODELER</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 y="1828800"/>
            <a:ext cx="5562600" cy="4381500"/>
          </a:xfrm>
          <a:prstGeom prst="rect">
            <a:avLst/>
          </a:prstGeom>
        </p:spPr>
      </p:pic>
      <p:sp>
        <p:nvSpPr>
          <p:cNvPr id="16" name="Rectangle 15"/>
          <p:cNvSpPr/>
          <p:nvPr/>
        </p:nvSpPr>
        <p:spPr>
          <a:xfrm>
            <a:off x="4442789" y="5794723"/>
            <a:ext cx="732183" cy="311216"/>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17" name="Rounded Rectangle 16"/>
          <p:cNvSpPr/>
          <p:nvPr/>
        </p:nvSpPr>
        <p:spPr>
          <a:xfrm>
            <a:off x="2203173" y="5724939"/>
            <a:ext cx="1752600" cy="38100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Click </a:t>
            </a:r>
            <a:r>
              <a:rPr lang="en-US" sz="1600" b="1" i="1" dirty="0" smtClean="0"/>
              <a:t>Build Job.</a:t>
            </a:r>
            <a:endParaRPr lang="en-US" sz="1600" dirty="0"/>
          </a:p>
        </p:txBody>
      </p:sp>
      <p:cxnSp>
        <p:nvCxnSpPr>
          <p:cNvPr id="18" name="Straight Arrow Connector 17"/>
          <p:cNvCxnSpPr/>
          <p:nvPr/>
        </p:nvCxnSpPr>
        <p:spPr>
          <a:xfrm rot="10800000" flipH="1">
            <a:off x="3955773" y="5929620"/>
            <a:ext cx="457200" cy="1588"/>
          </a:xfrm>
          <a:prstGeom prst="straightConnector1">
            <a:avLst/>
          </a:prstGeom>
          <a:ln>
            <a:solidFill>
              <a:schemeClr val="accent6">
                <a:lumMod val="75000"/>
              </a:schemeClr>
            </a:solidFill>
            <a:headEnd type="none" w="med" len="med"/>
            <a:tailEnd type="triangle" w="med" len="med"/>
          </a:ln>
          <a:effectLst/>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584880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en-US" dirty="0" smtClean="0"/>
              <a:t>IN THIS LESSON </a:t>
            </a:r>
            <a:endParaRPr lang="he-IL" dirty="0"/>
          </a:p>
        </p:txBody>
      </p:sp>
      <p:sp>
        <p:nvSpPr>
          <p:cNvPr id="8" name="מציין מיקום תוכן 7"/>
          <p:cNvSpPr>
            <a:spLocks noGrp="1"/>
          </p:cNvSpPr>
          <p:nvPr>
            <p:ph idx="1"/>
          </p:nvPr>
        </p:nvSpPr>
        <p:spPr/>
        <p:txBody>
          <a:bodyPr/>
          <a:lstStyle/>
          <a:p>
            <a:pPr lvl="0"/>
            <a:r>
              <a:rPr lang="en-US" dirty="0">
                <a:solidFill>
                  <a:schemeClr val="bg1">
                    <a:lumMod val="65000"/>
                  </a:schemeClr>
                </a:solidFill>
              </a:rPr>
              <a:t>Nesting concepts: 2D</a:t>
            </a:r>
          </a:p>
          <a:p>
            <a:pPr lvl="0"/>
            <a:r>
              <a:rPr lang="en-US" dirty="0">
                <a:solidFill>
                  <a:schemeClr val="bg1">
                    <a:lumMod val="65000"/>
                  </a:schemeClr>
                </a:solidFill>
              </a:rPr>
              <a:t>Nesting concepts: 3D</a:t>
            </a:r>
          </a:p>
          <a:p>
            <a:pPr lvl="0"/>
            <a:r>
              <a:rPr lang="en-US" dirty="0">
                <a:solidFill>
                  <a:schemeClr val="bg1">
                    <a:lumMod val="65000"/>
                  </a:schemeClr>
                </a:solidFill>
              </a:rPr>
              <a:t>Nesting for 3D printing</a:t>
            </a:r>
          </a:p>
          <a:p>
            <a:pPr lvl="1"/>
            <a:r>
              <a:rPr lang="en-US" dirty="0" smtClean="0">
                <a:solidFill>
                  <a:schemeClr val="bg1">
                    <a:lumMod val="65000"/>
                  </a:schemeClr>
                </a:solidFill>
              </a:rPr>
              <a:t>PolyJet</a:t>
            </a:r>
          </a:p>
          <a:p>
            <a:pPr lvl="1"/>
            <a:r>
              <a:rPr lang="en-US" dirty="0">
                <a:solidFill>
                  <a:schemeClr val="bg1">
                    <a:lumMod val="65000"/>
                  </a:schemeClr>
                </a:solidFill>
              </a:rPr>
              <a:t>Fused Deposition Modeling</a:t>
            </a:r>
          </a:p>
        </p:txBody>
      </p:sp>
    </p:spTree>
    <p:extLst>
      <p:ext uri="{BB962C8B-B14F-4D97-AF65-F5344CB8AC3E}">
        <p14:creationId xmlns:p14="http://schemas.microsoft.com/office/powerpoint/2010/main" val="110356355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LEGAL</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endParaRPr lang="en-US" dirty="0" smtClean="0"/>
          </a:p>
          <a:p>
            <a:pPr marL="0" indent="0">
              <a:buNone/>
            </a:pPr>
            <a:endParaRPr lang="en-US" dirty="0"/>
          </a:p>
          <a:p>
            <a:pPr marL="0" indent="0">
              <a:buNone/>
            </a:pPr>
            <a:r>
              <a:rPr lang="en-US" dirty="0" smtClean="0"/>
              <a:t>This </a:t>
            </a:r>
            <a:r>
              <a:rPr lang="en-US" dirty="0"/>
              <a:t>document is part of the Stratasys Education Open Curriculum Program  and is subject to Stratasys Education Open Curriculum Program   - Terms of use available at </a:t>
            </a:r>
            <a:r>
              <a:rPr lang="en-US" dirty="0">
                <a:hlinkClick r:id="rId2"/>
              </a:rPr>
              <a:t>http://www.stratasys.com/industries/education/educators/curriculum/terms-of-use</a:t>
            </a:r>
            <a:r>
              <a:rPr lang="en-US" dirty="0"/>
              <a:t>. Notwithstanding the foregoing, the information provided herein, including any data, material and/or content (“Content”), is provided for informational purposes only. The Content is provided “as is”.  Stratasys makes no representations or warranties in relation to the Content. Permission is granted to you to display, copy, distribute, and download the Content for your own internal use only, You may not, however disclose, copy, reproduce, distribute, publish, display, transmit, sell or offer for resale, the Content, or any part thereof, outside of your organization , without Stratasys’ express written permission.</a:t>
            </a:r>
            <a:br>
              <a:rPr lang="en-US" dirty="0"/>
            </a:br>
            <a:endParaRPr lang="en-US" dirty="0" smtClean="0"/>
          </a:p>
          <a:p>
            <a:pPr marL="0" indent="0">
              <a:buNone/>
            </a:pPr>
            <a:endParaRPr lang="en-US" dirty="0"/>
          </a:p>
          <a:p>
            <a:pPr marL="0" indent="0">
              <a:buNone/>
            </a:pPr>
            <a:r>
              <a:rPr lang="en-US" dirty="0" smtClean="0"/>
              <a:t>© </a:t>
            </a:r>
            <a:r>
              <a:rPr lang="en-US" dirty="0"/>
              <a:t>2014 Stratasys. All rights reserved. Stratasys, Stratasys logo, Objet, For a 3D World, PolyJet, FDM, FDM Technology, Fortus, Finishing Touch, Insight, ABSplus, ABS-ESD7, ABS - M30, ABS – M30i, ABSi, PC – ISO, SR-20, SR-30, SR-100, SR-110, </a:t>
            </a:r>
            <a:r>
              <a:rPr lang="en-US" dirty="0" err="1"/>
              <a:t>WaterWorks</a:t>
            </a:r>
            <a:r>
              <a:rPr lang="en-US" dirty="0"/>
              <a:t>, Mojo, Dimension, Catalyst, </a:t>
            </a:r>
            <a:r>
              <a:rPr lang="en-US" dirty="0" err="1"/>
              <a:t>WaveWash</a:t>
            </a:r>
            <a:r>
              <a:rPr lang="en-US" dirty="0"/>
              <a:t>, </a:t>
            </a:r>
            <a:r>
              <a:rPr lang="en-US" dirty="0" err="1"/>
              <a:t>WaveWash</a:t>
            </a:r>
            <a:r>
              <a:rPr lang="en-US" dirty="0"/>
              <a:t> 55, </a:t>
            </a:r>
            <a:r>
              <a:rPr lang="en-US" dirty="0" err="1"/>
              <a:t>Ecoworks</a:t>
            </a:r>
            <a:r>
              <a:rPr lang="en-US" dirty="0"/>
              <a:t>, uPrint, Objet Studio, </a:t>
            </a:r>
            <a:r>
              <a:rPr lang="en-US" dirty="0" err="1"/>
              <a:t>FullCure</a:t>
            </a:r>
            <a:r>
              <a:rPr lang="en-US" dirty="0"/>
              <a:t>, Eden, Connex, Tango, Vero, </a:t>
            </a:r>
            <a:r>
              <a:rPr lang="en-US" dirty="0" err="1"/>
              <a:t>VeroDent</a:t>
            </a:r>
            <a:r>
              <a:rPr lang="en-US" dirty="0"/>
              <a:t>, </a:t>
            </a:r>
            <a:r>
              <a:rPr lang="en-US" dirty="0" err="1"/>
              <a:t>Durus</a:t>
            </a:r>
            <a:r>
              <a:rPr lang="en-US" dirty="0"/>
              <a:t>, </a:t>
            </a:r>
            <a:r>
              <a:rPr lang="en-US" dirty="0" err="1"/>
              <a:t>Endur</a:t>
            </a:r>
            <a:r>
              <a:rPr lang="en-US" dirty="0"/>
              <a:t>, PolyJet Matrix, Digital ABS and Digital ABS2 are trademarks of Stratasys Ltd. and/or its subsidiaries or affiliates and may be registered in certain jurisdictions. PowerPoint is a registered trademark of Microsoft Corporation in the United States and/or other countries.  QuickTime is a trademark of Apple Inc., registered in the U.S. and other countries.  All other trademarks belong to their respective owners.  </a:t>
            </a:r>
          </a:p>
        </p:txBody>
      </p:sp>
    </p:spTree>
    <p:extLst>
      <p:ext uri="{BB962C8B-B14F-4D97-AF65-F5344CB8AC3E}">
        <p14:creationId xmlns:p14="http://schemas.microsoft.com/office/powerpoint/2010/main" val="26003472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ctr"/>
            <a:r>
              <a:rPr lang="en-US" dirty="0" smtClean="0"/>
              <a:t>Thank you.</a:t>
            </a:r>
            <a:endParaRPr lang="en-US" dirty="0"/>
          </a:p>
        </p:txBody>
      </p:sp>
    </p:spTree>
    <p:extLst>
      <p:ext uri="{BB962C8B-B14F-4D97-AF65-F5344CB8AC3E}">
        <p14:creationId xmlns:p14="http://schemas.microsoft.com/office/powerpoint/2010/main" val="39366664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NESTING -2D</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743273" y="1447800"/>
            <a:ext cx="5657453" cy="4525962"/>
          </a:xfrm>
        </p:spPr>
      </p:pic>
    </p:spTree>
    <p:extLst>
      <p:ext uri="{BB962C8B-B14F-4D97-AF65-F5344CB8AC3E}">
        <p14:creationId xmlns:p14="http://schemas.microsoft.com/office/powerpoint/2010/main" val="26180368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NESTING -2D</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743273" y="1447800"/>
            <a:ext cx="5657452" cy="4525962"/>
          </a:xfrm>
        </p:spPr>
      </p:pic>
    </p:spTree>
    <p:extLst>
      <p:ext uri="{BB962C8B-B14F-4D97-AF65-F5344CB8AC3E}">
        <p14:creationId xmlns:p14="http://schemas.microsoft.com/office/powerpoint/2010/main" val="33446495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NESTING -2D</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743273" y="1447800"/>
            <a:ext cx="5657452" cy="4525961"/>
          </a:xfrm>
        </p:spPr>
      </p:pic>
    </p:spTree>
    <p:extLst>
      <p:ext uri="{BB962C8B-B14F-4D97-AF65-F5344CB8AC3E}">
        <p14:creationId xmlns:p14="http://schemas.microsoft.com/office/powerpoint/2010/main" val="13703793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Stratasys">
      <a:dk1>
        <a:srgbClr val="003055"/>
      </a:dk1>
      <a:lt1>
        <a:sysClr val="window" lastClr="FFFFFF"/>
      </a:lt1>
      <a:dk2>
        <a:srgbClr val="1F497D"/>
      </a:dk2>
      <a:lt2>
        <a:srgbClr val="BCBEC0"/>
      </a:lt2>
      <a:accent1>
        <a:srgbClr val="E87222"/>
      </a:accent1>
      <a:accent2>
        <a:srgbClr val="F9B742"/>
      </a:accent2>
      <a:accent3>
        <a:srgbClr val="0B68A9"/>
      </a:accent3>
      <a:accent4>
        <a:srgbClr val="B8DBEA"/>
      </a:accent4>
      <a:accent5>
        <a:srgbClr val="6E6E6F"/>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9525">
          <a:solidFill>
            <a:schemeClr val="bg2"/>
          </a:solidFill>
        </a:ln>
        <a:effectLst>
          <a:outerShdw blurRad="50800" dist="38100" dir="2700000" algn="tl" rotWithShape="0">
            <a:prstClr val="black">
              <a:alpha val="40000"/>
            </a:prstClr>
          </a:outerShdw>
        </a:effectLst>
      </a:spPr>
      <a:bodyPr rtlCol="0" anchor="ctr"/>
      <a:lstStyle>
        <a:defPPr algn="ctr">
          <a:defRPr sz="2000" dirty="0">
            <a:solidFill>
              <a:schemeClr val="accent5"/>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7452</TotalTime>
  <Words>6909</Words>
  <Application>Microsoft Office PowerPoint</Application>
  <PresentationFormat>On-screen Show (4:3)</PresentationFormat>
  <Paragraphs>977</Paragraphs>
  <Slides>64</Slides>
  <Notes>62</Notes>
  <HiddenSlides>0</HiddenSlides>
  <MMClips>2</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Office Theme</vt:lpstr>
      <vt:lpstr>NESTING</vt:lpstr>
      <vt:lpstr>NESTING</vt:lpstr>
      <vt:lpstr>IN THIS LESSON </vt:lpstr>
      <vt:lpstr>PowerPoint Presentation</vt:lpstr>
      <vt:lpstr>NESTING - ADVANTAGES</vt:lpstr>
      <vt:lpstr>NESTING - ADVANTAGES</vt:lpstr>
      <vt:lpstr>NESTING -2D</vt:lpstr>
      <vt:lpstr>NESTING -2D</vt:lpstr>
      <vt:lpstr>NESTING -2D</vt:lpstr>
      <vt:lpstr>NESTING -2D</vt:lpstr>
      <vt:lpstr>NESTING -2D</vt:lpstr>
      <vt:lpstr>NESTING -2D</vt:lpstr>
      <vt:lpstr>NESTING -2D</vt:lpstr>
      <vt:lpstr>2D NESTING - Manufacturing</vt:lpstr>
      <vt:lpstr>2D NESTING - Manufacturing</vt:lpstr>
      <vt:lpstr>2D NESTING - Manufacturing</vt:lpstr>
      <vt:lpstr>NESTING – AUTOMATIC LAYOUT</vt:lpstr>
      <vt:lpstr>KNOWLEDGE CHECK</vt:lpstr>
      <vt:lpstr>KNOWLEDGE CHECK</vt:lpstr>
      <vt:lpstr>KNOWLEDGE CHECK</vt:lpstr>
      <vt:lpstr>KNOWLEDGE CHECK</vt:lpstr>
      <vt:lpstr>KNOWLEDGE CHECK</vt:lpstr>
      <vt:lpstr>KNOWLEDGE CHECK</vt:lpstr>
      <vt:lpstr>IN THIS LESSON </vt:lpstr>
      <vt:lpstr>3D NESTING – COOKIE DOUGH OR COOKIE SHEET?</vt:lpstr>
      <vt:lpstr>NESTING – 3D CONCEPTS</vt:lpstr>
      <vt:lpstr>NESTING – 3D CONCEPTS</vt:lpstr>
      <vt:lpstr>NESTING</vt:lpstr>
      <vt:lpstr>NESTING</vt:lpstr>
      <vt:lpstr>NESTING – AUTOMATIC LAYOUT</vt:lpstr>
      <vt:lpstr>NESTING - CONSIDERATIONS</vt:lpstr>
      <vt:lpstr>NESTING - CONSIDERATIONS</vt:lpstr>
      <vt:lpstr>NESTING - CONSIDERATIONS</vt:lpstr>
      <vt:lpstr>NESTING – CONSIDERATIONS</vt:lpstr>
      <vt:lpstr>NESTING – CONSIDERATIONS</vt:lpstr>
      <vt:lpstr>NESTING – CONSIDERATIONS</vt:lpstr>
      <vt:lpstr>NESTING – CONSIDERATIONS</vt:lpstr>
      <vt:lpstr>NESTING - ADVANTAGES</vt:lpstr>
      <vt:lpstr>NESTING - ADVANTAGES</vt:lpstr>
      <vt:lpstr>NESTING - ADVANTAGES</vt:lpstr>
      <vt:lpstr>NESTING - ADVANTAGES</vt:lpstr>
      <vt:lpstr>NESTING - ADVANTAGES</vt:lpstr>
      <vt:lpstr>NESTING - ADVANTAGES</vt:lpstr>
      <vt:lpstr>IN THIS LESSON </vt:lpstr>
      <vt:lpstr>POLYJET – OBJET STUDIO</vt:lpstr>
      <vt:lpstr>POLYJET – OBJET STUDIO</vt:lpstr>
      <vt:lpstr>POLYJET – OBJET STUDIO</vt:lpstr>
      <vt:lpstr>POLYJET – OBJET STUDIO</vt:lpstr>
      <vt:lpstr>POLYJET – OBJET STUDIO</vt:lpstr>
      <vt:lpstr>POLYJET – OBJET STUDIO</vt:lpstr>
      <vt:lpstr>POLYJET – OBJET STUDIO</vt:lpstr>
      <vt:lpstr>POLYJET – OBJET STUDIO</vt:lpstr>
      <vt:lpstr>IN THIS LESSON </vt:lpstr>
      <vt:lpstr>FDM - INSIGHT</vt:lpstr>
      <vt:lpstr>FDM - CONTROL CENTER</vt:lpstr>
      <vt:lpstr>FDM - CONTROL CENTER</vt:lpstr>
      <vt:lpstr>FDM - CONTROL CENTER</vt:lpstr>
      <vt:lpstr>FDM - CONTROL CENTER</vt:lpstr>
      <vt:lpstr>FDM - CONTROL CENTER</vt:lpstr>
      <vt:lpstr>FDM - CONTROL CENTER</vt:lpstr>
      <vt:lpstr>FDM - CONTROL CENTER</vt:lpstr>
      <vt:lpstr>IN THIS LESSON </vt:lpstr>
      <vt:lpstr>LEGAL</vt:lpstr>
      <vt:lpstr>Thank you.</vt:lpstr>
    </vt:vector>
  </TitlesOfParts>
  <Company>SSYS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Something that moves something  Additive manufacturing course Introduction to3DCad</dc:title>
  <dc:creator>Stratasys</dc:creator>
  <cp:lastModifiedBy>Larsen, Sara</cp:lastModifiedBy>
  <cp:revision>639</cp:revision>
  <dcterms:created xsi:type="dcterms:W3CDTF">2014-04-28T10:31:49Z</dcterms:created>
  <dcterms:modified xsi:type="dcterms:W3CDTF">2014-12-19T22:46:34Z</dcterms:modified>
</cp:coreProperties>
</file>